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87"/>
  </p:notesMasterIdLst>
  <p:handoutMasterIdLst>
    <p:handoutMasterId r:id="rId88"/>
  </p:handoutMasterIdLst>
  <p:sldIdLst>
    <p:sldId id="510" r:id="rId2"/>
    <p:sldId id="511" r:id="rId3"/>
    <p:sldId id="585" r:id="rId4"/>
    <p:sldId id="595" r:id="rId5"/>
    <p:sldId id="596" r:id="rId6"/>
    <p:sldId id="597" r:id="rId7"/>
    <p:sldId id="608" r:id="rId8"/>
    <p:sldId id="610" r:id="rId9"/>
    <p:sldId id="586" r:id="rId10"/>
    <p:sldId id="584" r:id="rId11"/>
    <p:sldId id="580" r:id="rId12"/>
    <p:sldId id="521" r:id="rId13"/>
    <p:sldId id="525" r:id="rId14"/>
    <p:sldId id="542" r:id="rId15"/>
    <p:sldId id="582" r:id="rId16"/>
    <p:sldId id="611" r:id="rId17"/>
    <p:sldId id="593" r:id="rId18"/>
    <p:sldId id="527" r:id="rId19"/>
    <p:sldId id="594" r:id="rId20"/>
    <p:sldId id="565" r:id="rId21"/>
    <p:sldId id="613" r:id="rId22"/>
    <p:sldId id="614" r:id="rId23"/>
    <p:sldId id="615" r:id="rId24"/>
    <p:sldId id="616" r:id="rId25"/>
    <p:sldId id="543" r:id="rId26"/>
    <p:sldId id="522" r:id="rId27"/>
    <p:sldId id="598" r:id="rId28"/>
    <p:sldId id="599" r:id="rId29"/>
    <p:sldId id="526" r:id="rId30"/>
    <p:sldId id="528" r:id="rId31"/>
    <p:sldId id="570" r:id="rId32"/>
    <p:sldId id="556" r:id="rId33"/>
    <p:sldId id="572" r:id="rId34"/>
    <p:sldId id="558" r:id="rId35"/>
    <p:sldId id="529" r:id="rId36"/>
    <p:sldId id="530" r:id="rId37"/>
    <p:sldId id="591" r:id="rId38"/>
    <p:sldId id="575" r:id="rId39"/>
    <p:sldId id="545" r:id="rId40"/>
    <p:sldId id="590" r:id="rId41"/>
    <p:sldId id="546" r:id="rId42"/>
    <p:sldId id="583" r:id="rId43"/>
    <p:sldId id="549" r:id="rId44"/>
    <p:sldId id="534" r:id="rId45"/>
    <p:sldId id="574" r:id="rId46"/>
    <p:sldId id="548" r:id="rId47"/>
    <p:sldId id="535" r:id="rId48"/>
    <p:sldId id="551" r:id="rId49"/>
    <p:sldId id="552" r:id="rId50"/>
    <p:sldId id="581" r:id="rId51"/>
    <p:sldId id="592" r:id="rId52"/>
    <p:sldId id="536" r:id="rId53"/>
    <p:sldId id="605" r:id="rId54"/>
    <p:sldId id="606" r:id="rId55"/>
    <p:sldId id="607" r:id="rId56"/>
    <p:sldId id="601" r:id="rId57"/>
    <p:sldId id="537" r:id="rId58"/>
    <p:sldId id="553" r:id="rId59"/>
    <p:sldId id="538" r:id="rId60"/>
    <p:sldId id="539" r:id="rId61"/>
    <p:sldId id="579" r:id="rId62"/>
    <p:sldId id="554" r:id="rId63"/>
    <p:sldId id="540" r:id="rId64"/>
    <p:sldId id="618" r:id="rId65"/>
    <p:sldId id="619" r:id="rId66"/>
    <p:sldId id="620" r:id="rId67"/>
    <p:sldId id="507" r:id="rId68"/>
    <p:sldId id="508" r:id="rId69"/>
    <p:sldId id="509" r:id="rId70"/>
    <p:sldId id="561" r:id="rId71"/>
    <p:sldId id="560" r:id="rId72"/>
    <p:sldId id="563" r:id="rId73"/>
    <p:sldId id="566" r:id="rId74"/>
    <p:sldId id="567" r:id="rId75"/>
    <p:sldId id="568" r:id="rId76"/>
    <p:sldId id="600" r:id="rId77"/>
    <p:sldId id="588" r:id="rId78"/>
    <p:sldId id="589" r:id="rId79"/>
    <p:sldId id="569" r:id="rId80"/>
    <p:sldId id="571" r:id="rId81"/>
    <p:sldId id="559" r:id="rId82"/>
    <p:sldId id="573" r:id="rId83"/>
    <p:sldId id="576" r:id="rId84"/>
    <p:sldId id="577" r:id="rId85"/>
    <p:sldId id="578" r:id="rId86"/>
  </p:sldIdLst>
  <p:sldSz cx="9144000" cy="6858000" type="screen4x3"/>
  <p:notesSz cx="6858000" cy="9144000"/>
  <p:custShowLst>
    <p:custShow name="MenuContexto_Permissoes" id="0">
      <p:sldLst>
        <p:sld r:id="rId84"/>
        <p:sld r:id="rId85"/>
        <p:sld r:id="rId86"/>
      </p:sldLst>
    </p:custShow>
    <p:custShow name="MenuContexto_Rendition" id="1">
      <p:sldLst>
        <p:sld r:id="rId72"/>
        <p:sld r:id="rId73"/>
        <p:sld r:id="rId74"/>
        <p:sld r:id="rId75"/>
        <p:sld r:id="rId76"/>
        <p:sld r:id="rId80"/>
        <p:sld r:id="rId81"/>
      </p:sldLst>
    </p:custShow>
    <p:custShow name="MenuContexto_NovoDoc" id="2">
      <p:sldLst>
        <p:sld r:id="rId82"/>
      </p:sldLst>
    </p:custShow>
    <p:custShow name="MenuContexto_Pastas" id="3">
      <p:sldLst>
        <p:sld r:id="rId83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48A"/>
    <a:srgbClr val="344470"/>
    <a:srgbClr val="374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2" autoAdjust="0"/>
    <p:restoredTop sz="94624" autoAdjust="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A6D50-9CF3-4EE9-A3B7-0B25E997CBA4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2BEB-D147-4136-81BC-3211066393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9351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ED71-9046-4767-A77C-2564A91A1000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D43E-B11C-4085-BE71-C004145BF7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3184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2191"/>
            <a:ext cx="5485805" cy="41154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690" tIns="46845" rIns="93690" bIns="4684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2191"/>
            <a:ext cx="5485805" cy="41154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690" tIns="46845" rIns="93690" bIns="4684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72</a:t>
            </a:fld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75</a:t>
            </a:fld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76</a:t>
            </a:fld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77</a:t>
            </a:fld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78</a:t>
            </a:fld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79</a:t>
            </a:fld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80</a:t>
            </a:fld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81</a:t>
            </a:fld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82</a:t>
            </a:fld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84</a:t>
            </a:fld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85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FCA7-C4B4-4F4C-B50B-96ADF434745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13CA-E0C0-43C6-A700-1330F7C07B39}" type="datetimeFigureOut">
              <a:rPr lang="pt-BR" smtClean="0"/>
              <a:pPr/>
              <a:t>05/08/2016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E322-CD0B-4C12-AE38-7A836EC90FB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-490"/>
            <a:ext cx="9144000" cy="1277904"/>
          </a:xfrm>
          <a:prstGeom prst="rect">
            <a:avLst/>
          </a:prstGeom>
          <a:solidFill>
            <a:srgbClr val="32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C:\Users\Renan\Desktop\05_logLecom_RGB72dpi\05_logLecom_RGB72dp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4368" y="6381328"/>
            <a:ext cx="1094525" cy="27652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.doc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58.wmf"/><Relationship Id="rId1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png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6.png"/><Relationship Id="rId9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enan\Desktop\2013.01.18_Institucional_Lecom\insumos\imagens\iStock_000011659702Large.jpg"/>
          <p:cNvPicPr>
            <a:picLocks noChangeAspect="1" noChangeArrowheads="1"/>
          </p:cNvPicPr>
          <p:nvPr/>
        </p:nvPicPr>
        <p:blipFill>
          <a:blip r:embed="rId2" cstate="print"/>
          <a:srcRect l="11724"/>
          <a:stretch>
            <a:fillRect/>
          </a:stretch>
        </p:blipFill>
        <p:spPr bwMode="auto">
          <a:xfrm>
            <a:off x="0" y="-45085"/>
            <a:ext cx="9144000" cy="6903109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5214942" y="785794"/>
            <a:ext cx="37147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Trabalhamos pra você ir mais longe.</a:t>
            </a:r>
          </a:p>
        </p:txBody>
      </p:sp>
      <p:pic>
        <p:nvPicPr>
          <p:cNvPr id="7" name="Picture 3" descr="C:\Users\Renan\Desktop\Sem título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6143636" cy="1350118"/>
          </a:xfrm>
          <a:prstGeom prst="rect">
            <a:avLst/>
          </a:prstGeom>
          <a:noFill/>
        </p:spPr>
      </p:pic>
      <p:pic>
        <p:nvPicPr>
          <p:cNvPr id="8" name="Imagem 7" descr="iStock_000011659702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4956" y="2257424"/>
            <a:ext cx="2316684" cy="2198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14414" y="1857364"/>
            <a:ext cx="7929586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Anexos de documentos à processos em andamento  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Início de processos a partir de documentos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Auditoria: buscas por datas, ações e usuários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Buscas por documentos: pastas automáticas e minhas pastas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Criação de categorias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Criação de modelo padrão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Criação de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Criação de dossiê</a:t>
            </a: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  <a:spcAft>
                <a:spcPts val="120"/>
              </a:spcAft>
              <a:buFont typeface="Arial" pitchFamily="34" charset="0"/>
              <a:buChar char="•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  <a:spcAft>
                <a:spcPts val="120"/>
              </a:spcAft>
              <a:buFont typeface="Arial" pitchFamily="34" charset="0"/>
              <a:buChar char="•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CARACTERÍSTICAS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214414" y="1857364"/>
            <a:ext cx="71438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Check-in e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</a:t>
            </a: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-out de documentos  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Definição de marca d'água em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Permissões e criações de filtros para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Pesquisa no arquivo (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Full</a:t>
            </a: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Search)</a:t>
            </a:r>
          </a:p>
          <a:p>
            <a:pPr>
              <a:lnSpc>
                <a:spcPts val="3500"/>
              </a:lnSpc>
              <a:spcAft>
                <a:spcPts val="264"/>
              </a:spcAft>
              <a:buFont typeface="Wingdings" pitchFamily="2" charset="2"/>
              <a:buChar char="ü"/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t-BR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Versionamento</a:t>
            </a: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documentos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CARACTERÍSTICAS</a:t>
            </a:r>
          </a:p>
        </p:txBody>
      </p:sp>
      <p:sp>
        <p:nvSpPr>
          <p:cNvPr id="497665" name="Text Box 1"/>
          <p:cNvSpPr txBox="1">
            <a:spLocks noChangeArrowheads="1"/>
          </p:cNvSpPr>
          <p:nvPr/>
        </p:nvSpPr>
        <p:spPr bwMode="auto">
          <a:xfrm>
            <a:off x="1259632" y="4725144"/>
            <a:ext cx="6768752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Observação: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Ao exportar modelos com campo do tipo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template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é exportado também 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template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modelo padrão, marca d’ água, campos do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template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filtros e permissões.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3188"/>
            <a:ext cx="7924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 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820644" y="3059359"/>
            <a:ext cx="72008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Documentos 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9776"/>
            <a:ext cx="8784976" cy="4128410"/>
          </a:xfrm>
          <a:prstGeom prst="rect">
            <a:avLst/>
          </a:prstGeom>
        </p:spPr>
      </p:pic>
      <p:pic>
        <p:nvPicPr>
          <p:cNvPr id="5" name="Imagem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457" y="3104393"/>
            <a:ext cx="262877" cy="237600"/>
          </a:xfrm>
          <a:prstGeom prst="rect">
            <a:avLst/>
          </a:prstGeom>
        </p:spPr>
      </p:pic>
      <p:pic>
        <p:nvPicPr>
          <p:cNvPr id="9" name="Imagem 8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356992"/>
            <a:ext cx="261812" cy="236639"/>
          </a:xfrm>
          <a:prstGeom prst="rect">
            <a:avLst/>
          </a:prstGeom>
        </p:spPr>
      </p:pic>
      <p:pic>
        <p:nvPicPr>
          <p:cNvPr id="10" name="Imagem 9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3703" y="3691801"/>
            <a:ext cx="262877" cy="237600"/>
          </a:xfrm>
          <a:prstGeom prst="rect">
            <a:avLst/>
          </a:prstGeom>
        </p:spPr>
      </p:pic>
      <p:pic>
        <p:nvPicPr>
          <p:cNvPr id="11" name="Imagem 10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1929" y="4797152"/>
            <a:ext cx="262877" cy="237600"/>
          </a:xfrm>
          <a:prstGeom prst="rect">
            <a:avLst/>
          </a:prstGeom>
        </p:spPr>
      </p:pic>
      <p:pic>
        <p:nvPicPr>
          <p:cNvPr id="12" name="Imagem 11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6097" y="3947539"/>
            <a:ext cx="263756" cy="238394"/>
          </a:xfrm>
          <a:prstGeom prst="rect">
            <a:avLst/>
          </a:prstGeom>
        </p:spPr>
      </p:pic>
      <p:pic>
        <p:nvPicPr>
          <p:cNvPr id="13" name="Imagem 12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4185933"/>
            <a:ext cx="262800" cy="23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885" y="2087430"/>
            <a:ext cx="298725" cy="270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587496"/>
            <a:ext cx="298723" cy="270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885" y="3143248"/>
            <a:ext cx="298724" cy="270000"/>
          </a:xfrm>
          <a:prstGeom prst="rect">
            <a:avLst/>
          </a:prstGeom>
        </p:spPr>
      </p:pic>
      <p:pic>
        <p:nvPicPr>
          <p:cNvPr id="12" name="Imagem 11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8885" y="3659066"/>
            <a:ext cx="298724" cy="270000"/>
          </a:xfrm>
          <a:prstGeom prst="rect">
            <a:avLst/>
          </a:prstGeom>
        </p:spPr>
      </p:pic>
      <p:pic>
        <p:nvPicPr>
          <p:cNvPr id="13" name="Imagem 12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8885" y="4159132"/>
            <a:ext cx="298725" cy="270000"/>
          </a:xfrm>
          <a:prstGeom prst="rect">
            <a:avLst/>
          </a:prstGeom>
        </p:spPr>
      </p:pic>
      <p:pic>
        <p:nvPicPr>
          <p:cNvPr id="14" name="Imagem 13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8885" y="4659198"/>
            <a:ext cx="298725" cy="270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643042" y="2071678"/>
            <a:ext cx="7500958" cy="41729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arquivo.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autor do arquivo.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Palavras chaves que serão pesquisadas dentro do arquivo.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Lista de templates cadastrados.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Intervalo de datas de criação.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Intervalo de datas de modificação.</a:t>
            </a: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7158" y="714356"/>
            <a:ext cx="878684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Documentos</a:t>
            </a:r>
            <a:endParaRPr lang="pt-BR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</a:pP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85852" y="1357298"/>
            <a:ext cx="785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Filtra  os documentos através das informações dos campos.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1285851" y="1357298"/>
            <a:ext cx="786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 sistema analisa todo o corpo do texto presente nos arquivos do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selecionado, procurando pelas palavras-chave inseridas neste campo.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398551" y="2071678"/>
            <a:ext cx="2015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modelo_SolicitacaoTreinamento.</a:t>
            </a:r>
            <a:r>
              <a:rPr lang="pt-BR" sz="900" dirty="0" err="1" smtClean="0"/>
              <a:t>docx</a:t>
            </a:r>
            <a:r>
              <a:rPr lang="pt-BR" sz="900" dirty="0" smtClean="0"/>
              <a:t> :</a:t>
            </a:r>
            <a:endParaRPr lang="pt-BR" sz="9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Full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Search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4" y="2071678"/>
            <a:ext cx="8820472" cy="4666965"/>
          </a:xfrm>
          <a:prstGeom prst="rect">
            <a:avLst/>
          </a:prstGeom>
        </p:spPr>
      </p:pic>
      <p:pic>
        <p:nvPicPr>
          <p:cNvPr id="24" name="Imagem 23" descr="Pastas Automáti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267" y="1975485"/>
            <a:ext cx="3332489" cy="2617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051720" y="3104438"/>
            <a:ext cx="720080" cy="1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Busca de Documento por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92480" cy="43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l="2633" t="68019" r="1237" b="1271"/>
          <a:stretch>
            <a:fillRect/>
          </a:stretch>
        </p:blipFill>
        <p:spPr bwMode="auto">
          <a:xfrm>
            <a:off x="395536" y="2636912"/>
            <a:ext cx="8352928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57158" y="714356"/>
            <a:ext cx="716717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Imagem 9" descr="bt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85269"/>
            <a:ext cx="1409419" cy="2037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2000232" y="5857892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1&amp;return=true"/>
              </a:rPr>
              <a:t>Clique aqui para informações detalhadas sobre o menu.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1600" y="162880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 documento o seguinte menu é exibido: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7"/>
            <a:ext cx="666311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170080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selecionar mais de um documento e clicar com o botão direito em cima deles, o seguinte menu é exibido: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9" name="Imagem 8" descr="listar.png"/>
          <p:cNvPicPr>
            <a:picLocks noChangeAspect="1"/>
          </p:cNvPicPr>
          <p:nvPr/>
        </p:nvPicPr>
        <p:blipFill>
          <a:blip r:embed="rId3" cstate="print"/>
          <a:srcRect l="1963" t="62880" r="25588" b="1698"/>
          <a:stretch>
            <a:fillRect/>
          </a:stretch>
        </p:blipFill>
        <p:spPr>
          <a:xfrm>
            <a:off x="467544" y="2924944"/>
            <a:ext cx="8130358" cy="1944216"/>
          </a:xfrm>
          <a:prstGeom prst="rect">
            <a:avLst/>
          </a:prstGeom>
        </p:spPr>
      </p:pic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1679" y="3573016"/>
            <a:ext cx="270001" cy="244038"/>
          </a:xfrm>
          <a:prstGeom prst="rect">
            <a:avLst/>
          </a:prstGeom>
        </p:spPr>
      </p:pic>
      <p:pic>
        <p:nvPicPr>
          <p:cNvPr id="13" name="Imagem 12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681" y="3861048"/>
            <a:ext cx="269999" cy="244038"/>
          </a:xfrm>
          <a:prstGeom prst="rect">
            <a:avLst/>
          </a:prstGeom>
        </p:spPr>
      </p:pic>
      <p:pic>
        <p:nvPicPr>
          <p:cNvPr id="14" name="Imagem 13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1680" y="4193074"/>
            <a:ext cx="270000" cy="244038"/>
          </a:xfrm>
          <a:prstGeom prst="rect">
            <a:avLst/>
          </a:prstGeom>
        </p:spPr>
      </p:pic>
      <p:pic>
        <p:nvPicPr>
          <p:cNvPr id="15" name="Imagem 14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464808"/>
            <a:ext cx="288032" cy="26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10" name="Imagem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44" y="1934864"/>
            <a:ext cx="298725" cy="270000"/>
          </a:xfrm>
          <a:prstGeom prst="rect">
            <a:avLst/>
          </a:prstGeom>
        </p:spPr>
      </p:pic>
      <p:pic>
        <p:nvPicPr>
          <p:cNvPr id="11" name="Imagem 10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944" y="2726952"/>
            <a:ext cx="298723" cy="270000"/>
          </a:xfrm>
          <a:prstGeom prst="rect">
            <a:avLst/>
          </a:prstGeom>
        </p:spPr>
      </p:pic>
      <p:pic>
        <p:nvPicPr>
          <p:cNvPr id="13" name="Imagem 1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944" y="3447032"/>
            <a:ext cx="298724" cy="270000"/>
          </a:xfrm>
          <a:prstGeom prst="rect">
            <a:avLst/>
          </a:prstGeom>
        </p:spPr>
      </p:pic>
      <p:pic>
        <p:nvPicPr>
          <p:cNvPr id="14" name="Imagem 13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238" y="4221088"/>
            <a:ext cx="318674" cy="28803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319514" y="1916832"/>
            <a:ext cx="7500958" cy="41729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Baixar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Imprimir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Baixar lista em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xls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dos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Baixar lista em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pdf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dos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214686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800" b="1" dirty="0" err="1" smtClean="0">
                <a:solidFill>
                  <a:srgbClr val="4154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Lecom</a:t>
            </a:r>
            <a:r>
              <a:rPr lang="pt-BR" sz="4800" b="1" dirty="0" smtClean="0">
                <a:solidFill>
                  <a:srgbClr val="4154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800" b="1" dirty="0">
                <a:solidFill>
                  <a:srgbClr val="4154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ECM</a:t>
            </a:r>
          </a:p>
          <a:p>
            <a:pPr>
              <a:lnSpc>
                <a:spcPts val="3500"/>
              </a:lnSpc>
            </a:pPr>
            <a:endParaRPr lang="pt-BR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Busca de Documentos Por Dossiê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6440"/>
            <a:ext cx="8892480" cy="433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l="2633" t="68019" r="1237" b="1271"/>
          <a:stretch>
            <a:fillRect/>
          </a:stretch>
        </p:blipFill>
        <p:spPr bwMode="auto">
          <a:xfrm>
            <a:off x="395536" y="2636912"/>
            <a:ext cx="8352928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57158" y="714356"/>
            <a:ext cx="716717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Dossiês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Imagem 9" descr="bt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85269"/>
            <a:ext cx="1409419" cy="2037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2000232" y="5857892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1&amp;return=true"/>
              </a:rPr>
              <a:t>Clique aqui para informações detalhadas sobre o menu.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1600" y="162880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 documento o seguinte menu é exibido: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7"/>
            <a:ext cx="666311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Dossiês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170080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selecionar mais de um documento e clicar com o botão direito em cima deles, o seguinte menu é exibido: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8" y="2780928"/>
            <a:ext cx="8892480" cy="1805857"/>
          </a:xfrm>
          <a:prstGeom prst="rect">
            <a:avLst/>
          </a:prstGeom>
        </p:spPr>
      </p:pic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1815" y="3569748"/>
            <a:ext cx="270001" cy="244038"/>
          </a:xfrm>
          <a:prstGeom prst="rect">
            <a:avLst/>
          </a:prstGeom>
        </p:spPr>
      </p:pic>
      <p:pic>
        <p:nvPicPr>
          <p:cNvPr id="13" name="Imagem 12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1815" y="3933056"/>
            <a:ext cx="269999" cy="244038"/>
          </a:xfrm>
          <a:prstGeom prst="rect">
            <a:avLst/>
          </a:prstGeom>
        </p:spPr>
      </p:pic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013176"/>
            <a:ext cx="270001" cy="24403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469953" y="4941168"/>
            <a:ext cx="3115095" cy="3136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Baixar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Imprimir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5868" y="5805264"/>
            <a:ext cx="269999" cy="2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Busca de Documento por Processos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892480" cy="3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7"/>
            <a:ext cx="666311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Dossiês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170080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selecionar mais de um documento e clicar com o botão direito em cima deles, o seguinte menu é exibido: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013176"/>
            <a:ext cx="270001" cy="24403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469953" y="4984452"/>
            <a:ext cx="3115095" cy="3136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Baixar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Imprimir documentos.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868" y="5805264"/>
            <a:ext cx="269999" cy="2440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6" y="2636912"/>
            <a:ext cx="8856984" cy="1705382"/>
          </a:xfrm>
          <a:prstGeom prst="rect">
            <a:avLst/>
          </a:prstGeom>
        </p:spPr>
      </p:pic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5910" y="3377387"/>
            <a:ext cx="270001" cy="244038"/>
          </a:xfrm>
          <a:prstGeom prst="rect">
            <a:avLst/>
          </a:prstGeom>
        </p:spPr>
      </p:pic>
      <p:pic>
        <p:nvPicPr>
          <p:cNvPr id="13" name="Imagem 12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910" y="3717032"/>
            <a:ext cx="269999" cy="2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5" y="2880688"/>
            <a:ext cx="79248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68144" y="3573016"/>
            <a:ext cx="50405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50" y="1857364"/>
            <a:ext cx="8215333" cy="3967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43808" y="5055506"/>
            <a:ext cx="1799630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Conceito de Pastas Automáticas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8448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Categoria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4090" y="2204864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Template</a:t>
            </a:r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178" y="25649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Campo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17"/>
          <p:cNvSpPr/>
          <p:nvPr/>
        </p:nvSpPr>
        <p:spPr>
          <a:xfrm>
            <a:off x="683568" y="1340768"/>
            <a:ext cx="785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Forma hierarquizada de reunir vários itens relacionados numa única pesquisa.</a:t>
            </a:r>
            <a:endParaRPr lang="pt-B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2242" y="2924944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0434" y="29156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Lista de Documentos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1202040" y="4445799"/>
            <a:ext cx="360040" cy="184666"/>
          </a:xfrm>
          <a:prstGeom prst="bentConnector3">
            <a:avLst>
              <a:gd name="adj1" fmla="val -47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96338" y="3140968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576" y="386104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Administrativo</a:t>
            </a:r>
            <a:endParaRPr lang="pt-B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4149080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Vendas</a:t>
            </a:r>
            <a:endParaRPr lang="pt-B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17"/>
          <p:cNvSpPr/>
          <p:nvPr/>
        </p:nvSpPr>
        <p:spPr>
          <a:xfrm>
            <a:off x="683568" y="3429000"/>
            <a:ext cx="785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Exemplo: </a:t>
            </a:r>
            <a:endParaRPr lang="pt-BR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547664" y="44371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Contratos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4725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Cliente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7744" y="55892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Inicio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7744" y="5949280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Valor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808" y="501317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Empresa 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3808" y="529191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Empresa 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364088" y="4005064"/>
            <a:ext cx="3312368" cy="23042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Contrato1.</a:t>
            </a:r>
            <a:r>
              <a:rPr lang="pt-BR" dirty="0" err="1" smtClean="0"/>
              <a:t>docx</a:t>
            </a:r>
            <a:endParaRPr lang="pt-BR" dirty="0" smtClean="0"/>
          </a:p>
          <a:p>
            <a:r>
              <a:rPr lang="pt-BR" dirty="0" smtClean="0"/>
              <a:t>Contrato2.</a:t>
            </a:r>
            <a:r>
              <a:rPr lang="pt-BR" dirty="0" err="1" smtClean="0"/>
              <a:t>docx</a:t>
            </a:r>
            <a:endParaRPr lang="pt-BR" dirty="0" smtClean="0"/>
          </a:p>
          <a:p>
            <a:r>
              <a:rPr lang="pt-BR" dirty="0" smtClean="0"/>
              <a:t>Contrato_de_manutenção.pdf</a:t>
            </a:r>
            <a:endParaRPr lang="pt-BR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5229200"/>
            <a:ext cx="79208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52120" y="40770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itchFamily="34" charset="0"/>
                <a:cs typeface="Arial" pitchFamily="34" charset="0"/>
              </a:rPr>
              <a:t>Resultado da Pesquisa: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>
            <a:off x="1907704" y="4797152"/>
            <a:ext cx="360040" cy="184666"/>
          </a:xfrm>
          <a:prstGeom prst="bentConnector3">
            <a:avLst>
              <a:gd name="adj1" fmla="val -47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2500298" y="5098265"/>
            <a:ext cx="268674" cy="103366"/>
          </a:xfrm>
          <a:prstGeom prst="bentConnector3">
            <a:avLst>
              <a:gd name="adj1" fmla="val -58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1689404" y="5141513"/>
            <a:ext cx="832738" cy="432048"/>
          </a:xfrm>
          <a:prstGeom prst="bentConnector3">
            <a:avLst>
              <a:gd name="adj1" fmla="val 1016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1888716" y="5790978"/>
            <a:ext cx="432048" cy="328682"/>
          </a:xfrm>
          <a:prstGeom prst="bentConnector3">
            <a:avLst>
              <a:gd name="adj1" fmla="val 5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8" idx="1"/>
          </p:cNvCxnSpPr>
          <p:nvPr/>
        </p:nvCxnSpPr>
        <p:spPr>
          <a:xfrm>
            <a:off x="1928794" y="2214554"/>
            <a:ext cx="435296" cy="174976"/>
          </a:xfrm>
          <a:prstGeom prst="bentConnector3">
            <a:avLst>
              <a:gd name="adj1" fmla="val -30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69925" y="3852422"/>
            <a:ext cx="288032" cy="193292"/>
          </a:xfrm>
          <a:prstGeom prst="bentConnector3">
            <a:avLst>
              <a:gd name="adj1" fmla="val -11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6200000" flipH="1">
            <a:off x="428481" y="3999031"/>
            <a:ext cx="350494" cy="31893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66682" y="3777135"/>
            <a:ext cx="144016" cy="14401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Elbow Connector 47"/>
          <p:cNvCxnSpPr/>
          <p:nvPr/>
        </p:nvCxnSpPr>
        <p:spPr>
          <a:xfrm>
            <a:off x="2714612" y="2571744"/>
            <a:ext cx="435296" cy="174976"/>
          </a:xfrm>
          <a:prstGeom prst="bentConnector3">
            <a:avLst>
              <a:gd name="adj1" fmla="val -306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47"/>
          <p:cNvCxnSpPr/>
          <p:nvPr/>
        </p:nvCxnSpPr>
        <p:spPr>
          <a:xfrm>
            <a:off x="3428992" y="2971002"/>
            <a:ext cx="357190" cy="142876"/>
          </a:xfrm>
          <a:prstGeom prst="bentConnector3">
            <a:avLst>
              <a:gd name="adj1" fmla="val -39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5"/>
          <p:cNvCxnSpPr/>
          <p:nvPr/>
        </p:nvCxnSpPr>
        <p:spPr>
          <a:xfrm rot="16200000" flipH="1">
            <a:off x="2459920" y="5190240"/>
            <a:ext cx="317680" cy="268674"/>
          </a:xfrm>
          <a:prstGeom prst="bentConnector3">
            <a:avLst>
              <a:gd name="adj1" fmla="val 9497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43808" y="5055506"/>
            <a:ext cx="1799630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Conceito de Pastas Automáticas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1202040" y="4445799"/>
            <a:ext cx="360040" cy="184666"/>
          </a:xfrm>
          <a:prstGeom prst="bentConnector3">
            <a:avLst>
              <a:gd name="adj1" fmla="val -47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5576" y="386104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Administrativo</a:t>
            </a:r>
            <a:endParaRPr lang="pt-B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4149080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Vendas</a:t>
            </a:r>
            <a:endParaRPr lang="pt-B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17"/>
          <p:cNvSpPr/>
          <p:nvPr/>
        </p:nvSpPr>
        <p:spPr>
          <a:xfrm>
            <a:off x="530276" y="3429000"/>
            <a:ext cx="785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Exemplo: </a:t>
            </a:r>
            <a:endParaRPr lang="pt-BR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547664" y="44371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Contratos</a:t>
            </a:r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4725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Cliente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67744" y="55892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Inicio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7744" y="5949280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Valor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24128" y="4200763"/>
            <a:ext cx="3312368" cy="205687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Contrato1.</a:t>
            </a:r>
            <a:r>
              <a:rPr lang="pt-BR" dirty="0" err="1" smtClean="0"/>
              <a:t>docx</a:t>
            </a:r>
            <a:endParaRPr lang="pt-BR" dirty="0" smtClean="0"/>
          </a:p>
          <a:p>
            <a:r>
              <a:rPr lang="pt-BR" dirty="0" smtClean="0"/>
              <a:t>Contrato2.</a:t>
            </a:r>
            <a:r>
              <a:rPr lang="pt-BR" dirty="0" err="1" smtClean="0"/>
              <a:t>docx</a:t>
            </a:r>
            <a:endParaRPr lang="pt-BR" dirty="0" smtClean="0"/>
          </a:p>
          <a:p>
            <a:r>
              <a:rPr lang="pt-BR" dirty="0" smtClean="0"/>
              <a:t>Contrato_de_manutenção.pdf</a:t>
            </a:r>
            <a:endParaRPr lang="pt-BR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5229200"/>
            <a:ext cx="115212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12160" y="42930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itchFamily="34" charset="0"/>
                <a:cs typeface="Arial" pitchFamily="34" charset="0"/>
              </a:rPr>
              <a:t>Resultado da Pesquisa: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>
            <a:off x="1907704" y="4797152"/>
            <a:ext cx="360040" cy="184666"/>
          </a:xfrm>
          <a:prstGeom prst="bentConnector3">
            <a:avLst>
              <a:gd name="adj1" fmla="val -47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>
            <a:off x="2500298" y="5098265"/>
            <a:ext cx="268674" cy="103366"/>
          </a:xfrm>
          <a:prstGeom prst="bentConnector3">
            <a:avLst>
              <a:gd name="adj1" fmla="val -58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1689404" y="5141513"/>
            <a:ext cx="832738" cy="432048"/>
          </a:xfrm>
          <a:prstGeom prst="bentConnector3">
            <a:avLst>
              <a:gd name="adj1" fmla="val 1016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1888716" y="5790978"/>
            <a:ext cx="432048" cy="328682"/>
          </a:xfrm>
          <a:prstGeom prst="bentConnector3">
            <a:avLst>
              <a:gd name="adj1" fmla="val 5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69925" y="3852422"/>
            <a:ext cx="288032" cy="193292"/>
          </a:xfrm>
          <a:prstGeom prst="bentConnector3">
            <a:avLst>
              <a:gd name="adj1" fmla="val -111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6200000" flipH="1">
            <a:off x="428481" y="3999031"/>
            <a:ext cx="350494" cy="31893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66682" y="3777135"/>
            <a:ext cx="144016" cy="14401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Elbow Connector 35"/>
          <p:cNvCxnSpPr/>
          <p:nvPr/>
        </p:nvCxnSpPr>
        <p:spPr>
          <a:xfrm rot="16200000" flipH="1">
            <a:off x="2459920" y="5190240"/>
            <a:ext cx="317680" cy="268674"/>
          </a:xfrm>
          <a:prstGeom prst="bentConnector3">
            <a:avLst>
              <a:gd name="adj1" fmla="val 9497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1403648" y="1255530"/>
            <a:ext cx="7056784" cy="3168352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Quais os </a:t>
            </a:r>
            <a:r>
              <a:rPr lang="pt-BR" u="sng" dirty="0" smtClean="0"/>
              <a:t>Documentos</a:t>
            </a:r>
            <a:r>
              <a:rPr lang="pt-BR" dirty="0" smtClean="0"/>
              <a:t> pertencentes ao </a:t>
            </a:r>
            <a:r>
              <a:rPr lang="pt-BR" u="sng" dirty="0" err="1" smtClean="0"/>
              <a:t>Template</a:t>
            </a:r>
            <a:r>
              <a:rPr lang="pt-BR" dirty="0" smtClean="0"/>
              <a:t> “Contratos”, da </a:t>
            </a:r>
            <a:r>
              <a:rPr lang="pt-BR" u="sng" dirty="0" smtClean="0"/>
              <a:t>Categoria</a:t>
            </a:r>
            <a:r>
              <a:rPr lang="pt-BR" dirty="0" smtClean="0"/>
              <a:t> “Vendas”, cujo campo </a:t>
            </a:r>
            <a:r>
              <a:rPr lang="pt-BR" u="sng" dirty="0" smtClean="0"/>
              <a:t>Cliente</a:t>
            </a:r>
            <a:r>
              <a:rPr lang="pt-BR" dirty="0" smtClean="0"/>
              <a:t> tem o valor “Empresa X” ?</a:t>
            </a:r>
          </a:p>
        </p:txBody>
      </p:sp>
      <p:sp>
        <p:nvSpPr>
          <p:cNvPr id="39" name="TextBox 27"/>
          <p:cNvSpPr txBox="1"/>
          <p:nvPr/>
        </p:nvSpPr>
        <p:spPr>
          <a:xfrm>
            <a:off x="2843808" y="501317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Empresa X</a:t>
            </a:r>
          </a:p>
        </p:txBody>
      </p:sp>
      <p:sp>
        <p:nvSpPr>
          <p:cNvPr id="41" name="TextBox 28"/>
          <p:cNvSpPr txBox="1"/>
          <p:nvPr/>
        </p:nvSpPr>
        <p:spPr>
          <a:xfrm>
            <a:off x="2843808" y="529191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Empresa Y</a:t>
            </a:r>
          </a:p>
        </p:txBody>
      </p:sp>
    </p:spTree>
    <p:extLst>
      <p:ext uri="{BB962C8B-B14F-4D97-AF65-F5344CB8AC3E}">
        <p14:creationId xmlns:p14="http://schemas.microsoft.com/office/powerpoint/2010/main" val="9211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1571" y="1751331"/>
            <a:ext cx="6546399" cy="420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Pastas Automáticas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documentos, arquivos e dossiês.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4975" y="1844824"/>
            <a:ext cx="75340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Templates 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são modelos padronizados (pelo usuário ou sistema) para criação de um ou mais documentos específicos. Podem incluir vários tipos de campos para serem preenchidos.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Documentos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são criados a partir de um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possuem os campos nele definidos. Para cada documento podem ser adicionadas informações diferentes nos campos, assim como arquivos, tornando o documento único.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Arquivos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são vinculados aos documentos, contém informações agrupadas e organizadas para posterior utilização. Podem possuir diversos formatos: .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doc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.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xls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.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pdf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etc.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Dossiês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agrupam um conjunto de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faz, entre eles, a associação de campos do mesmo tipo e finalidade. É utilizado com o propósito de relacionar documentes diferentes mas que juntos geram um histórico único de informações.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1571" y="1751331"/>
            <a:ext cx="6546399" cy="4208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Minhas Pastas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3200" y="1753200"/>
            <a:ext cx="6556352" cy="4206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1299" y="2732058"/>
            <a:ext cx="219065" cy="198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5739" y="4392000"/>
            <a:ext cx="219064" cy="198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19" y="2491200"/>
            <a:ext cx="219065" cy="1980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</a:t>
            </a:r>
            <a:endParaRPr lang="pt-BR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62545" y="1285860"/>
            <a:ext cx="2878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Organizam os documentos.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885" y="1373050"/>
            <a:ext cx="298725" cy="270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64637" y="1357298"/>
            <a:ext cx="5472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Pastas Automáticas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Configuradas automaticamente.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714512" y="1760513"/>
            <a:ext cx="7429488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Esquema de busca em árvore, hierarquicamente organizada em: Categorias&gt;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&gt;Campos.</a:t>
            </a:r>
          </a:p>
          <a:p>
            <a:pPr>
              <a:spcAft>
                <a:spcPts val="120"/>
              </a:spcAft>
              <a:buFont typeface="Arial" pitchFamily="34" charset="0"/>
              <a:buChar char="•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É possível inserir um novo documento clicando com o botão direito no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deseja. 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2&amp;return=true"/>
              </a:rPr>
              <a:t>Veja mais detalhes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Aft>
                <a:spcPts val="120"/>
              </a:spcAft>
              <a:buFont typeface="Arial" pitchFamily="34" charset="0"/>
              <a:buChar char="•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Imagem 40" descr="Pastas Automátic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675" y="3004598"/>
            <a:ext cx="4481656" cy="3706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0801" name="Picture 1" descr="C:\Users\Caio\Desktop\AtosECM\prints\botaoDireito\btn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572008"/>
            <a:ext cx="1443044" cy="260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885" y="1373050"/>
            <a:ext cx="298723" cy="27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64637" y="1357298"/>
            <a:ext cx="4397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Minhas Pastas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Configuradas manualmente.</a:t>
            </a:r>
            <a:endParaRPr lang="pt-B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714480" y="1761642"/>
            <a:ext cx="728664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Pastas criadas pelo usuário a fim de agrupar documentos para rápido acesso.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Ao clicarmos com o botão direito sobre uma pasta o seguinte menu é exibido:</a:t>
            </a: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Imagem 28" descr="Minhas past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2068" y="2857496"/>
            <a:ext cx="5124576" cy="228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m 30" descr="bt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929066"/>
            <a:ext cx="1847619" cy="98095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214546" y="5447900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3&amp;return=true"/>
              </a:rPr>
              <a:t>Clique aqui para informações detalhadas sobre o menu.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564637" y="1357298"/>
            <a:ext cx="4284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Documentos: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Exibe os resultados da busca.</a:t>
            </a:r>
            <a:endParaRPr lang="pt-B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85918" y="1785926"/>
            <a:ext cx="6572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Exibe todos as informações dos campos do template para cada documento filtrado na busca.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 documento o seguinte menu é exibido: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Imagem 28" descr="document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7" y="3002181"/>
            <a:ext cx="5000660" cy="30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CaixaDeTexto 31"/>
          <p:cNvSpPr txBox="1"/>
          <p:nvPr/>
        </p:nvSpPr>
        <p:spPr>
          <a:xfrm>
            <a:off x="2143108" y="6143644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1&amp;return=true"/>
              </a:rPr>
              <a:t>Clique aqui para informações detalhadas sobre o menu.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pic>
        <p:nvPicPr>
          <p:cNvPr id="10" name="Imagem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885" y="1373050"/>
            <a:ext cx="298723" cy="269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Imagem 11" descr="btn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891228"/>
            <a:ext cx="1504258" cy="2174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0" y="2883100"/>
            <a:ext cx="78295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 &gt;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68144" y="3564000"/>
            <a:ext cx="648072" cy="21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t="1786" r="-56" b="46423"/>
          <a:stretch>
            <a:fillRect/>
          </a:stretch>
        </p:blipFill>
        <p:spPr bwMode="auto">
          <a:xfrm>
            <a:off x="755576" y="1988840"/>
            <a:ext cx="7944743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00232" y="5805090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" action="ppaction://customshow?id=0&amp;return=true"/>
              </a:rPr>
              <a:t>Clique aqui para informações detalhadas sobre o menu.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Imagem 14" descr="templatelista1.png"/>
          <p:cNvPicPr>
            <a:picLocks noChangeAspect="1"/>
          </p:cNvPicPr>
          <p:nvPr/>
        </p:nvPicPr>
        <p:blipFill>
          <a:blip r:embed="rId3" cstate="print"/>
          <a:srcRect l="1417" t="1791" r="424"/>
          <a:stretch>
            <a:fillRect/>
          </a:stretch>
        </p:blipFill>
        <p:spPr>
          <a:xfrm>
            <a:off x="395536" y="1916832"/>
            <a:ext cx="82089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t="2097" r="420" b="53740"/>
          <a:stretch>
            <a:fillRect/>
          </a:stretch>
        </p:blipFill>
        <p:spPr bwMode="auto">
          <a:xfrm>
            <a:off x="611560" y="1916832"/>
            <a:ext cx="8196226" cy="2016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2420888"/>
            <a:ext cx="238980" cy="216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708944"/>
            <a:ext cx="238979" cy="216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0772" y="2708920"/>
            <a:ext cx="238980" cy="216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m 12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708920"/>
            <a:ext cx="239006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354" y="2444620"/>
            <a:ext cx="298725" cy="270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354" y="3212976"/>
            <a:ext cx="298723" cy="270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0354" y="3933056"/>
            <a:ext cx="298724" cy="270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26106" y="2428868"/>
            <a:ext cx="5575244" cy="2929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[+]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 um novo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Identificador dos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já cadastrados.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dos templates já cadastrados.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dos templates já cadastrados.</a:t>
            </a:r>
          </a:p>
          <a:p>
            <a:pPr>
              <a:spcAft>
                <a:spcPts val="120"/>
              </a:spcAft>
            </a:pP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380780" y="1285860"/>
            <a:ext cx="2405402" cy="471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Instanciam documentos.</a:t>
            </a: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agem 13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725144"/>
            <a:ext cx="318674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documentos e arquivos.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43608" y="1916832"/>
            <a:ext cx="1800200" cy="172819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5856" y="1628800"/>
            <a:ext cx="1656184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2636912"/>
            <a:ext cx="1656184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15816" y="3501008"/>
            <a:ext cx="1656184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5696" y="4365104"/>
            <a:ext cx="1656184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>
            <a:stCxn id="7" idx="7"/>
            <a:endCxn id="8" idx="1"/>
          </p:cNvCxnSpPr>
          <p:nvPr/>
        </p:nvCxnSpPr>
        <p:spPr>
          <a:xfrm flipV="1">
            <a:off x="2580175" y="1952836"/>
            <a:ext cx="695681" cy="21708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1"/>
          </p:cNvCxnSpPr>
          <p:nvPr/>
        </p:nvCxnSpPr>
        <p:spPr>
          <a:xfrm>
            <a:off x="2843808" y="2888940"/>
            <a:ext cx="720080" cy="7200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10" idx="1"/>
          </p:cNvCxnSpPr>
          <p:nvPr/>
        </p:nvCxnSpPr>
        <p:spPr>
          <a:xfrm>
            <a:off x="2580175" y="3391936"/>
            <a:ext cx="335641" cy="43310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</p:cNvCxnSpPr>
          <p:nvPr/>
        </p:nvCxnSpPr>
        <p:spPr>
          <a:xfrm>
            <a:off x="1943708" y="3645024"/>
            <a:ext cx="180020" cy="72008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5580112" y="1772816"/>
            <a:ext cx="2952328" cy="2088232"/>
          </a:xfrm>
          <a:prstGeom prst="cloudCallout">
            <a:avLst>
              <a:gd name="adj1" fmla="val -58162"/>
              <a:gd name="adj2" fmla="val -3345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documento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pertence a um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template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template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pode originar N documentos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707904" y="4365104"/>
            <a:ext cx="4248472" cy="2232248"/>
          </a:xfrm>
          <a:prstGeom prst="cloudCallout">
            <a:avLst>
              <a:gd name="adj1" fmla="val -52013"/>
              <a:gd name="adj2" fmla="val -3664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Documento não é arquivo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Documento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é uma entidade que reúne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Metadados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 Arquivos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l="1399" t="1499" r="340" b="2299"/>
          <a:stretch>
            <a:fillRect/>
          </a:stretch>
        </p:blipFill>
        <p:spPr bwMode="auto">
          <a:xfrm>
            <a:off x="971600" y="1916832"/>
            <a:ext cx="7488832" cy="4050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500306"/>
            <a:ext cx="179235" cy="162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478" y="2780928"/>
            <a:ext cx="179234" cy="162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2485" y="3050976"/>
            <a:ext cx="179235" cy="162000"/>
          </a:xfrm>
          <a:prstGeom prst="rect">
            <a:avLst/>
          </a:prstGeom>
        </p:spPr>
      </p:pic>
      <p:pic>
        <p:nvPicPr>
          <p:cNvPr id="12" name="Imagem 11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8469" y="3717032"/>
            <a:ext cx="179235" cy="162000"/>
          </a:xfrm>
          <a:prstGeom prst="rect">
            <a:avLst/>
          </a:prstGeom>
        </p:spPr>
      </p:pic>
      <p:pic>
        <p:nvPicPr>
          <p:cNvPr id="13" name="Imagem 12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3987080"/>
            <a:ext cx="179235" cy="162000"/>
          </a:xfrm>
          <a:prstGeom prst="rect">
            <a:avLst/>
          </a:prstGeom>
        </p:spPr>
      </p:pic>
      <p:pic>
        <p:nvPicPr>
          <p:cNvPr id="14" name="Imagem 13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4493" y="4221088"/>
            <a:ext cx="179235" cy="162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214414" y="1304496"/>
            <a:ext cx="2860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[+]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 um novo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 descr="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5733256"/>
            <a:ext cx="145816" cy="14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885" y="2087430"/>
            <a:ext cx="298725" cy="270000"/>
          </a:xfrm>
          <a:prstGeom prst="rect">
            <a:avLst/>
          </a:prstGeom>
        </p:spPr>
      </p:pic>
      <p:pic>
        <p:nvPicPr>
          <p:cNvPr id="16" name="Imagem 1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885" y="2587496"/>
            <a:ext cx="298723" cy="270000"/>
          </a:xfrm>
          <a:prstGeom prst="rect">
            <a:avLst/>
          </a:prstGeom>
        </p:spPr>
      </p:pic>
      <p:pic>
        <p:nvPicPr>
          <p:cNvPr id="17" name="Imagem 16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885" y="3143248"/>
            <a:ext cx="298724" cy="270000"/>
          </a:xfrm>
          <a:prstGeom prst="rect">
            <a:avLst/>
          </a:prstGeom>
        </p:spPr>
      </p:pic>
      <p:pic>
        <p:nvPicPr>
          <p:cNvPr id="18" name="Imagem 17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8885" y="3643314"/>
            <a:ext cx="298724" cy="270000"/>
          </a:xfrm>
          <a:prstGeom prst="rect">
            <a:avLst/>
          </a:prstGeom>
        </p:spPr>
      </p:pic>
      <p:pic>
        <p:nvPicPr>
          <p:cNvPr id="19" name="Imagem 18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8885" y="4143380"/>
            <a:ext cx="298725" cy="270000"/>
          </a:xfrm>
          <a:prstGeom prst="rect">
            <a:avLst/>
          </a:prstGeom>
        </p:spPr>
      </p:pic>
      <p:pic>
        <p:nvPicPr>
          <p:cNvPr id="20" name="Imagem 19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8885" y="4643446"/>
            <a:ext cx="298725" cy="27000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564637" y="2071678"/>
            <a:ext cx="7579363" cy="469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for o caso, selecione um modelo padrão para o novo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Carregar um imagem para marca d</a:t>
            </a:r>
            <a:r>
              <a:rPr lang="pt-BR" sz="1600" dirty="0" smtClean="0">
                <a:latin typeface="Bodoni MT Poster Compressed" pitchFamily="18" charset="0"/>
                <a:ea typeface="Tahoma" pitchFamily="34" charset="0"/>
                <a:cs typeface="Tahoma" pitchFamily="34" charset="0"/>
              </a:rPr>
              <a:t>’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água dos arquivos incluídos em PDF.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Incluir o novo template à uma categoria já existente.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Adicionar campos no novo template.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Novo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m 12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5157192"/>
            <a:ext cx="216024" cy="22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373050"/>
            <a:ext cx="298723" cy="269999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214413" y="1357298"/>
            <a:ext cx="757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Marca d’água : 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imagem adicionada servirá de marca d’água para todos os arquivos em PDF pertencentes ao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Somente o usuário com permissão mínima de acesso ao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visualizará o arquivo desta forma.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pic>
        <p:nvPicPr>
          <p:cNvPr id="5" name="Picture 2" descr="C:\Users\Caio\Desktop\FULLTEXTSEARC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2365875"/>
            <a:ext cx="7008514" cy="3871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6084168" y="2334072"/>
            <a:ext cx="1952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modelo_SolicitacaoTreinamento.pdf :</a:t>
            </a:r>
            <a:endParaRPr lang="pt-BR" sz="900" dirty="0"/>
          </a:p>
        </p:txBody>
      </p:sp>
      <p:cxnSp>
        <p:nvCxnSpPr>
          <p:cNvPr id="16" name="Forma 15"/>
          <p:cNvCxnSpPr/>
          <p:nvPr/>
        </p:nvCxnSpPr>
        <p:spPr>
          <a:xfrm rot="5400000" flipH="1" flipV="1">
            <a:off x="3841517" y="2691585"/>
            <a:ext cx="1289213" cy="18999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Novo </a:t>
            </a:r>
            <a:r>
              <a:rPr lang="pt-BR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051720" y="4293096"/>
            <a:ext cx="288032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51" y="2449133"/>
            <a:ext cx="3533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5" y="2859350"/>
            <a:ext cx="78486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 &gt; Modelos padrão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68144" y="3816000"/>
            <a:ext cx="86409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948848"/>
            <a:ext cx="8215331" cy="3784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Modelos padrão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t="1670" r="24806" b="59919"/>
          <a:stretch>
            <a:fillRect/>
          </a:stretch>
        </p:blipFill>
        <p:spPr bwMode="auto">
          <a:xfrm>
            <a:off x="1187624" y="2348880"/>
            <a:ext cx="6984776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780952"/>
            <a:ext cx="238980" cy="216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996952"/>
            <a:ext cx="238980" cy="216000"/>
          </a:xfrm>
          <a:prstGeom prst="rect">
            <a:avLst/>
          </a:prstGeom>
        </p:spPr>
      </p:pic>
      <p:pic>
        <p:nvPicPr>
          <p:cNvPr id="14" name="Imagem 13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238978" cy="216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71538" y="4857760"/>
            <a:ext cx="724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 modelo padrão é possível excluí-lo.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Modelos padrão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m 12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3074" y="2996952"/>
            <a:ext cx="239006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14414" y="1383557"/>
            <a:ext cx="742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Vinculam um arquivo padrão à um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m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885" y="2658934"/>
            <a:ext cx="298725" cy="270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8885" y="3444752"/>
            <a:ext cx="298723" cy="270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8885" y="4230570"/>
            <a:ext cx="298724" cy="270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564637" y="2643182"/>
            <a:ext cx="7398244" cy="3175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[+]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 um novo modelo padrão.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dos identificadores já cadastrados em modelos padrão.</a:t>
            </a: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Arquivo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dos arquivos já cadastrados como modelos padrão.</a:t>
            </a:r>
          </a:p>
          <a:p>
            <a:pPr>
              <a:spcAft>
                <a:spcPts val="120"/>
              </a:spcAft>
            </a:pP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dos arquivos já cadastrados como modelos padrão.</a:t>
            </a:r>
            <a:endParaRPr lang="pt-BR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Modelos padrão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m 12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959200"/>
            <a:ext cx="298724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rcRect l="1080" t="3764" r="1009" b="5322"/>
          <a:stretch>
            <a:fillRect/>
          </a:stretch>
        </p:blipFill>
        <p:spPr bwMode="auto">
          <a:xfrm>
            <a:off x="2123728" y="2132856"/>
            <a:ext cx="5400600" cy="23042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510928"/>
            <a:ext cx="298725" cy="270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852936"/>
            <a:ext cx="298723" cy="270000"/>
          </a:xfrm>
          <a:prstGeom prst="rect">
            <a:avLst/>
          </a:prstGeom>
        </p:spPr>
      </p:pic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944950"/>
            <a:ext cx="298725" cy="270000"/>
          </a:xfrm>
          <a:prstGeom prst="rect">
            <a:avLst/>
          </a:prstGeom>
        </p:spPr>
      </p:pic>
      <p:pic>
        <p:nvPicPr>
          <p:cNvPr id="12" name="Imagem 11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5445016"/>
            <a:ext cx="298723" cy="27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428860" y="4929198"/>
            <a:ext cx="4367671" cy="1633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 do novo modelo padrão.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do novo modelo padrão.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Adicionar um arquivo ao novo modelo padrão.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14414" y="1304496"/>
            <a:ext cx="342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[+] :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 um novo modelo padrão.</a:t>
            </a:r>
            <a:endParaRPr lang="pt-B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Modelos padrão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Imagem 15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663056"/>
            <a:ext cx="298724" cy="270000"/>
          </a:xfrm>
          <a:prstGeom prst="rect">
            <a:avLst/>
          </a:prstGeom>
        </p:spPr>
      </p:pic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949280"/>
            <a:ext cx="298724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57475"/>
            <a:ext cx="78486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 &gt; Categorias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49529" y="3887976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988840"/>
            <a:ext cx="8593154" cy="3704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Categorias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stCxn id="7" idx="3"/>
            <a:endCxn id="14" idx="1"/>
          </p:cNvCxnSpPr>
          <p:nvPr/>
        </p:nvCxnSpPr>
        <p:spPr>
          <a:xfrm flipV="1">
            <a:off x="2195736" y="2456892"/>
            <a:ext cx="3960440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documentos e arquivos.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88840"/>
            <a:ext cx="1800200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Notas Fiscais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Numero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CNPJ</a:t>
            </a:r>
            <a:endParaRPr lang="pt-BR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5856" y="1844824"/>
            <a:ext cx="2160240" cy="2088232"/>
            <a:chOff x="3779912" y="1700808"/>
            <a:chExt cx="2160240" cy="2088232"/>
          </a:xfrm>
        </p:grpSpPr>
        <p:sp>
          <p:nvSpPr>
            <p:cNvPr id="8" name="Rounded Rectangle 7"/>
            <p:cNvSpPr/>
            <p:nvPr/>
          </p:nvSpPr>
          <p:spPr>
            <a:xfrm>
              <a:off x="3779912" y="1700808"/>
              <a:ext cx="2160240" cy="2088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95936" y="1844824"/>
              <a:ext cx="1728192" cy="72008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Numero: 1234</a:t>
              </a:r>
            </a:p>
            <a:p>
              <a:pPr algn="ctr"/>
              <a:r>
                <a:rPr lang="pt-BR" dirty="0" smtClean="0"/>
                <a:t>CNPJ: 6324623</a:t>
              </a:r>
              <a:endParaRPr lang="pt-BR" dirty="0"/>
            </a:p>
          </p:txBody>
        </p:sp>
        <p:sp>
          <p:nvSpPr>
            <p:cNvPr id="10" name="Flowchart: Card 9"/>
            <p:cNvSpPr/>
            <p:nvPr/>
          </p:nvSpPr>
          <p:spPr>
            <a:xfrm>
              <a:off x="4067944" y="2852936"/>
              <a:ext cx="648072" cy="792088"/>
            </a:xfrm>
            <a:prstGeom prst="flowChartPunchedCard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16016" y="2852936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Nota1.pdf</a:t>
              </a:r>
            </a:p>
            <a:p>
              <a:r>
                <a:rPr lang="pt-BR" b="1" dirty="0" smtClean="0"/>
                <a:t>v.1.0</a:t>
              </a:r>
              <a:endParaRPr lang="pt-BR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56176" y="1412776"/>
            <a:ext cx="2160240" cy="2088232"/>
            <a:chOff x="3779912" y="1700808"/>
            <a:chExt cx="2160240" cy="2088232"/>
          </a:xfrm>
        </p:grpSpPr>
        <p:sp>
          <p:nvSpPr>
            <p:cNvPr id="14" name="Rounded Rectangle 13"/>
            <p:cNvSpPr/>
            <p:nvPr/>
          </p:nvSpPr>
          <p:spPr>
            <a:xfrm>
              <a:off x="3779912" y="1700808"/>
              <a:ext cx="2160240" cy="2088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995936" y="1844824"/>
              <a:ext cx="1728192" cy="72008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Numero: 56</a:t>
              </a:r>
            </a:p>
            <a:p>
              <a:pPr algn="ctr"/>
              <a:r>
                <a:rPr lang="pt-BR" dirty="0" smtClean="0"/>
                <a:t>CNPJ: 6324623</a:t>
              </a:r>
              <a:endParaRPr lang="pt-BR" dirty="0"/>
            </a:p>
          </p:txBody>
        </p:sp>
        <p:sp>
          <p:nvSpPr>
            <p:cNvPr id="16" name="Flowchart: Card 15"/>
            <p:cNvSpPr/>
            <p:nvPr/>
          </p:nvSpPr>
          <p:spPr>
            <a:xfrm>
              <a:off x="4067944" y="2852936"/>
              <a:ext cx="648072" cy="792088"/>
            </a:xfrm>
            <a:prstGeom prst="flowChartPunchedCard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6016" y="2852936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Nota2.pdf</a:t>
              </a:r>
            </a:p>
            <a:p>
              <a:r>
                <a:rPr lang="pt-BR" b="1" dirty="0" smtClean="0"/>
                <a:t>v.1.0</a:t>
              </a:r>
              <a:endParaRPr lang="pt-BR" b="1" dirty="0"/>
            </a:p>
          </p:txBody>
        </p:sp>
      </p:grp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2195736" y="2492896"/>
            <a:ext cx="1080120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7544" y="4509120"/>
            <a:ext cx="1800200" cy="11521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Contratos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Cliente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Inicio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Valor</a:t>
            </a:r>
            <a:endParaRPr lang="pt-BR" dirty="0"/>
          </a:p>
        </p:txBody>
      </p:sp>
      <p:sp>
        <p:nvSpPr>
          <p:cNvPr id="24" name="Rounded Rectangle 23"/>
          <p:cNvSpPr/>
          <p:nvPr/>
        </p:nvSpPr>
        <p:spPr>
          <a:xfrm>
            <a:off x="2771800" y="4365104"/>
            <a:ext cx="5112568" cy="2088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ounded Rectangle 24"/>
          <p:cNvSpPr/>
          <p:nvPr/>
        </p:nvSpPr>
        <p:spPr>
          <a:xfrm>
            <a:off x="2843808" y="4509120"/>
            <a:ext cx="2016224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Cliente: Empresa X</a:t>
            </a:r>
          </a:p>
          <a:p>
            <a:r>
              <a:rPr lang="pt-BR" dirty="0" smtClean="0"/>
              <a:t>Inicio: Jan/2015</a:t>
            </a:r>
          </a:p>
          <a:p>
            <a:r>
              <a:rPr lang="pt-BR" dirty="0" smtClean="0"/>
              <a:t>Valor: R$ 1000,00</a:t>
            </a:r>
            <a:endParaRPr lang="pt-BR" dirty="0"/>
          </a:p>
        </p:txBody>
      </p:sp>
      <p:sp>
        <p:nvSpPr>
          <p:cNvPr id="26" name="Flowchart: Card 25"/>
          <p:cNvSpPr/>
          <p:nvPr/>
        </p:nvSpPr>
        <p:spPr>
          <a:xfrm>
            <a:off x="3635896" y="5373216"/>
            <a:ext cx="432048" cy="504056"/>
          </a:xfrm>
          <a:prstGeom prst="flowChartPunchedCard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Box 26"/>
          <p:cNvSpPr txBox="1"/>
          <p:nvPr/>
        </p:nvSpPr>
        <p:spPr>
          <a:xfrm>
            <a:off x="3059832" y="58790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Empresa.docx</a:t>
            </a:r>
          </a:p>
          <a:p>
            <a:pPr algn="ctr"/>
            <a:r>
              <a:rPr lang="pt-BR" b="1" dirty="0" smtClean="0"/>
              <a:t>v.1.2</a:t>
            </a:r>
            <a:endParaRPr lang="pt-BR" b="1" dirty="0"/>
          </a:p>
        </p:txBody>
      </p:sp>
      <p:cxnSp>
        <p:nvCxnSpPr>
          <p:cNvPr id="31" name="Straight Arrow Connector 30"/>
          <p:cNvCxnSpPr>
            <a:stCxn id="22" idx="3"/>
            <a:endCxn id="24" idx="1"/>
          </p:cNvCxnSpPr>
          <p:nvPr/>
        </p:nvCxnSpPr>
        <p:spPr>
          <a:xfrm>
            <a:off x="2267744" y="5085184"/>
            <a:ext cx="50405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lowchart: Card 33"/>
          <p:cNvSpPr/>
          <p:nvPr/>
        </p:nvSpPr>
        <p:spPr>
          <a:xfrm>
            <a:off x="5292080" y="5373216"/>
            <a:ext cx="432048" cy="504056"/>
          </a:xfrm>
          <a:prstGeom prst="flowChartPunchedCard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extBox 34"/>
          <p:cNvSpPr txBox="1"/>
          <p:nvPr/>
        </p:nvSpPr>
        <p:spPr>
          <a:xfrm>
            <a:off x="4716016" y="58790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Empresa.docx</a:t>
            </a:r>
          </a:p>
          <a:p>
            <a:pPr algn="ctr"/>
            <a:r>
              <a:rPr lang="pt-BR" dirty="0" smtClean="0"/>
              <a:t>v.1.1</a:t>
            </a:r>
            <a:endParaRPr lang="pt-BR" dirty="0"/>
          </a:p>
        </p:txBody>
      </p:sp>
      <p:sp>
        <p:nvSpPr>
          <p:cNvPr id="36" name="Flowchart: Card 35"/>
          <p:cNvSpPr/>
          <p:nvPr/>
        </p:nvSpPr>
        <p:spPr>
          <a:xfrm>
            <a:off x="6732240" y="5373216"/>
            <a:ext cx="432048" cy="504056"/>
          </a:xfrm>
          <a:prstGeom prst="flowChartPunchedCard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/>
          <p:cNvSpPr txBox="1"/>
          <p:nvPr/>
        </p:nvSpPr>
        <p:spPr>
          <a:xfrm>
            <a:off x="6156176" y="58790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Empresa.docx</a:t>
            </a:r>
            <a:endParaRPr lang="pt-BR" dirty="0" smtClean="0"/>
          </a:p>
          <a:p>
            <a:pPr algn="ctr"/>
            <a:r>
              <a:rPr lang="pt-BR" dirty="0" smtClean="0"/>
              <a:t>v.1.0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4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50" y="2714620"/>
            <a:ext cx="8215329" cy="2787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214414" y="1285860"/>
            <a:ext cx="7143800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Organizam os templates para facilitar o acesso através da “Busca por Pastas Automáticas”.</a:t>
            </a:r>
          </a:p>
          <a:p>
            <a:pPr lvl="0">
              <a:spcAft>
                <a:spcPts val="120"/>
              </a:spcAft>
            </a:pPr>
            <a:endParaRPr lang="pt-BR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uma categoria o seguinte menu é exibido:</a:t>
            </a:r>
          </a:p>
          <a:p>
            <a:pPr>
              <a:lnSpc>
                <a:spcPts val="3500"/>
              </a:lnSpc>
            </a:pP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07447" y="1319743"/>
            <a:ext cx="7293643" cy="41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</a:t>
            </a: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agem 10" descr="bt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929066"/>
            <a:ext cx="1638189" cy="869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Categorias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Categorias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Imagem 11" descr="categoria.png"/>
          <p:cNvPicPr>
            <a:picLocks noChangeAspect="1"/>
          </p:cNvPicPr>
          <p:nvPr/>
        </p:nvPicPr>
        <p:blipFill>
          <a:blip r:embed="rId3" cstate="print"/>
          <a:srcRect l="4274" t="4335" r="4274" b="12638"/>
          <a:stretch>
            <a:fillRect/>
          </a:stretch>
        </p:blipFill>
        <p:spPr>
          <a:xfrm>
            <a:off x="1403648" y="1916832"/>
            <a:ext cx="6192688" cy="2527628"/>
          </a:xfrm>
          <a:prstGeom prst="rect">
            <a:avLst/>
          </a:prstGeom>
        </p:spPr>
      </p:pic>
      <p:pic>
        <p:nvPicPr>
          <p:cNvPr id="15" name="Imagem 1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9092" y="4797152"/>
            <a:ext cx="298725" cy="270000"/>
          </a:xfrm>
          <a:prstGeom prst="rect">
            <a:avLst/>
          </a:prstGeom>
        </p:spPr>
      </p:pic>
      <p:pic>
        <p:nvPicPr>
          <p:cNvPr id="16" name="Imagem 15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9092" y="5297218"/>
            <a:ext cx="298723" cy="27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67744" y="4797152"/>
            <a:ext cx="5177571" cy="1633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da nova categoria.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 da nova categoria.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podem ser associados à nova categoria.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5801482"/>
            <a:ext cx="298724" cy="270000"/>
          </a:xfrm>
          <a:prstGeom prst="rect">
            <a:avLst/>
          </a:prstGeom>
        </p:spPr>
      </p:pic>
      <p:pic>
        <p:nvPicPr>
          <p:cNvPr id="19" name="Imagem 1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366912"/>
            <a:ext cx="298725" cy="270000"/>
          </a:xfrm>
          <a:prstGeom prst="rect">
            <a:avLst/>
          </a:prstGeom>
        </p:spPr>
      </p:pic>
      <p:pic>
        <p:nvPicPr>
          <p:cNvPr id="20" name="Imagem 1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726952"/>
            <a:ext cx="298723" cy="2700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9020" y="3086992"/>
            <a:ext cx="298724" cy="27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421279" y="1434262"/>
            <a:ext cx="4014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Ao clicar em nova, é exibido a tela abaixo: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Dossiê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96136" y="3573016"/>
            <a:ext cx="936104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Dossiê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8670151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14414" y="1285860"/>
            <a:ext cx="714380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Agrupam um conjunto de </a:t>
            </a:r>
            <a:r>
              <a:rPr lang="pt-BR" sz="16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facilitar o acesso através da “Busca por Documentos - Dossiê”.</a:t>
            </a:r>
          </a:p>
          <a:p>
            <a:pPr lvl="0">
              <a:spcAft>
                <a:spcPts val="120"/>
              </a:spcAft>
            </a:pPr>
            <a:endParaRPr lang="pt-BR" sz="16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um dossiê o seguinte menu é exibido:</a:t>
            </a:r>
          </a:p>
          <a:p>
            <a:pPr>
              <a:lnSpc>
                <a:spcPts val="3500"/>
              </a:lnSpc>
            </a:pP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07447" y="1319743"/>
            <a:ext cx="7293643" cy="41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</a:t>
            </a: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Dossiê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agem 7" descr="dossiê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0928"/>
            <a:ext cx="859167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Dossiê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Imagem 1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229199"/>
            <a:ext cx="360040" cy="325419"/>
          </a:xfrm>
          <a:prstGeom prst="rect">
            <a:avLst/>
          </a:prstGeom>
        </p:spPr>
      </p:pic>
      <p:pic>
        <p:nvPicPr>
          <p:cNvPr id="16" name="Imagem 1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733256"/>
            <a:ext cx="370731" cy="33508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115616" y="5229200"/>
            <a:ext cx="777686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novo dossiê                    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podem ser associados ao dossiê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 do novo dossiê            Adicionar novos campos ao Dossiê.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Descrição do novo dossiê 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6237312"/>
            <a:ext cx="378393" cy="34200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421279" y="1434262"/>
            <a:ext cx="5384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Ao clicar no botão “Novo Dossiê”, é exibido a tela abaixo: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Imagem 25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5229200"/>
            <a:ext cx="360040" cy="325420"/>
          </a:xfrm>
          <a:prstGeom prst="rect">
            <a:avLst/>
          </a:prstGeom>
        </p:spPr>
      </p:pic>
      <p:pic>
        <p:nvPicPr>
          <p:cNvPr id="28" name="Imagem 27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5" y="5733256"/>
            <a:ext cx="360040" cy="325419"/>
          </a:xfrm>
          <a:prstGeom prst="rect">
            <a:avLst/>
          </a:prstGeom>
        </p:spPr>
      </p:pic>
      <p:pic>
        <p:nvPicPr>
          <p:cNvPr id="23" name="Imagem 22" descr="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772816"/>
            <a:ext cx="8113910" cy="3408410"/>
          </a:xfrm>
          <a:prstGeom prst="rect">
            <a:avLst/>
          </a:prstGeom>
        </p:spPr>
      </p:pic>
      <p:pic>
        <p:nvPicPr>
          <p:cNvPr id="19" name="Imagem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348880"/>
            <a:ext cx="298725" cy="270000"/>
          </a:xfrm>
          <a:prstGeom prst="rect">
            <a:avLst/>
          </a:prstGeom>
        </p:spPr>
      </p:pic>
      <p:pic>
        <p:nvPicPr>
          <p:cNvPr id="20" name="Imagem 1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636912"/>
            <a:ext cx="298723" cy="2700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996952"/>
            <a:ext cx="298724" cy="270000"/>
          </a:xfrm>
          <a:prstGeom prst="rect">
            <a:avLst/>
          </a:prstGeom>
        </p:spPr>
      </p:pic>
      <p:pic>
        <p:nvPicPr>
          <p:cNvPr id="24" name="Imagem 23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717032"/>
            <a:ext cx="298724" cy="270000"/>
          </a:xfrm>
          <a:prstGeom prst="rect">
            <a:avLst/>
          </a:prstGeom>
        </p:spPr>
      </p:pic>
      <p:pic>
        <p:nvPicPr>
          <p:cNvPr id="27" name="Imagem 26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869160"/>
            <a:ext cx="298725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CADASTROS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Dossiê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Imagem 1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360040" cy="325419"/>
          </a:xfrm>
          <a:prstGeom prst="rect">
            <a:avLst/>
          </a:prstGeom>
        </p:spPr>
      </p:pic>
      <p:pic>
        <p:nvPicPr>
          <p:cNvPr id="16" name="Imagem 1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370731" cy="33508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683568" y="3789040"/>
            <a:ext cx="8208912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campo do Dossiê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Identificador do campo Dossiê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Tipo do campo do Dossiê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Resultado de busca – Listagem de busca de documentos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Campos dos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selecionados ao Dossiê -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97152"/>
            <a:ext cx="378393" cy="34200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421279" y="1434262"/>
            <a:ext cx="5768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Ao clicar no botão “Adicionar Campo”, é exibido a tela abaixo: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Imagem 25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301208"/>
            <a:ext cx="360040" cy="325420"/>
          </a:xfrm>
          <a:prstGeom prst="rect">
            <a:avLst/>
          </a:prstGeom>
        </p:spPr>
      </p:pic>
      <p:pic>
        <p:nvPicPr>
          <p:cNvPr id="28" name="Imagem 27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05264"/>
            <a:ext cx="370733" cy="335084"/>
          </a:xfrm>
          <a:prstGeom prst="rect">
            <a:avLst/>
          </a:prstGeom>
        </p:spPr>
      </p:pic>
      <p:pic>
        <p:nvPicPr>
          <p:cNvPr id="25" name="Imagem 24" descr="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772816"/>
            <a:ext cx="8191500" cy="1752600"/>
          </a:xfrm>
          <a:prstGeom prst="rect">
            <a:avLst/>
          </a:prstGeom>
        </p:spPr>
      </p:pic>
      <p:pic>
        <p:nvPicPr>
          <p:cNvPr id="19" name="Imagem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2060848"/>
            <a:ext cx="298800" cy="270069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060848"/>
            <a:ext cx="298724" cy="270000"/>
          </a:xfrm>
          <a:prstGeom prst="rect">
            <a:avLst/>
          </a:prstGeom>
        </p:spPr>
      </p:pic>
      <p:pic>
        <p:nvPicPr>
          <p:cNvPr id="20" name="Imagem 1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060848"/>
            <a:ext cx="298723" cy="270000"/>
          </a:xfrm>
          <a:prstGeom prst="rect">
            <a:avLst/>
          </a:prstGeom>
        </p:spPr>
      </p:pic>
      <p:pic>
        <p:nvPicPr>
          <p:cNvPr id="27" name="Imagem 26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844824"/>
            <a:ext cx="298725" cy="270000"/>
          </a:xfrm>
          <a:prstGeom prst="rect">
            <a:avLst/>
          </a:prstGeom>
        </p:spPr>
      </p:pic>
      <p:pic>
        <p:nvPicPr>
          <p:cNvPr id="24" name="Imagem 23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844824"/>
            <a:ext cx="298724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662238"/>
            <a:ext cx="78009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Documentos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96136" y="3573016"/>
            <a:ext cx="936104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7" y="2285992"/>
            <a:ext cx="8526301" cy="2121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928934"/>
            <a:ext cx="179235" cy="162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0438" y="3140968"/>
            <a:ext cx="179234" cy="162000"/>
          </a:xfrm>
          <a:prstGeom prst="rect">
            <a:avLst/>
          </a:prstGeom>
        </p:spPr>
      </p:pic>
      <p:pic>
        <p:nvPicPr>
          <p:cNvPr id="12" name="Imagem 1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802074"/>
            <a:ext cx="298725" cy="270000"/>
          </a:xfrm>
          <a:prstGeom prst="rect">
            <a:avLst/>
          </a:prstGeom>
        </p:spPr>
      </p:pic>
      <p:pic>
        <p:nvPicPr>
          <p:cNvPr id="13" name="Imagem 12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5302140"/>
            <a:ext cx="298723" cy="270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428860" y="4786322"/>
            <a:ext cx="3946080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Lista de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cadastrados.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Adicione um arquivo ao novo documento.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DOCUMENTO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Novo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C:\Users\Caio\Desktop\AtosECM\prints\Busca\Pastas\Principa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3" y="2143116"/>
            <a:ext cx="7500954" cy="250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have esquerda 8"/>
          <p:cNvSpPr/>
          <p:nvPr/>
        </p:nvSpPr>
        <p:spPr>
          <a:xfrm>
            <a:off x="2025951" y="2786058"/>
            <a:ext cx="45719" cy="92869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1082" y="3143248"/>
            <a:ext cx="199150" cy="180000"/>
          </a:xfrm>
          <a:prstGeom prst="rect">
            <a:avLst/>
          </a:prstGeom>
        </p:spPr>
      </p:pic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179" y="5087826"/>
            <a:ext cx="298725" cy="270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494931" y="5072074"/>
            <a:ext cx="464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Campos que pertencem ao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selecionado.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DOCUMENTO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Novo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90813"/>
            <a:ext cx="78200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27984" y="3887976"/>
            <a:ext cx="79200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documentos e arquivos.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3140968"/>
            <a:ext cx="1800200" cy="11521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Contratos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Cliente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Inicio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Valor</a:t>
            </a:r>
            <a:endParaRPr lang="pt-BR" dirty="0"/>
          </a:p>
        </p:txBody>
      </p:sp>
      <p:cxnSp>
        <p:nvCxnSpPr>
          <p:cNvPr id="31" name="Straight Arrow Connector 30"/>
          <p:cNvCxnSpPr>
            <a:stCxn id="22" idx="3"/>
            <a:endCxn id="24" idx="1"/>
          </p:cNvCxnSpPr>
          <p:nvPr/>
        </p:nvCxnSpPr>
        <p:spPr>
          <a:xfrm>
            <a:off x="2339752" y="3717032"/>
            <a:ext cx="93610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275856" y="2708920"/>
            <a:ext cx="5112568" cy="2160240"/>
            <a:chOff x="2771800" y="4365104"/>
            <a:chExt cx="5112568" cy="2160240"/>
          </a:xfrm>
        </p:grpSpPr>
        <p:sp>
          <p:nvSpPr>
            <p:cNvPr id="24" name="Rounded Rectangle 23"/>
            <p:cNvSpPr/>
            <p:nvPr/>
          </p:nvSpPr>
          <p:spPr>
            <a:xfrm>
              <a:off x="2771800" y="4365104"/>
              <a:ext cx="5112568" cy="20882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843808" y="4509120"/>
              <a:ext cx="2016224" cy="79208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dirty="0" smtClean="0"/>
                <a:t>Cliente: Empresa X</a:t>
              </a:r>
            </a:p>
            <a:p>
              <a:r>
                <a:rPr lang="pt-BR" dirty="0" smtClean="0"/>
                <a:t>Inicio: Jan/2015</a:t>
              </a:r>
            </a:p>
            <a:p>
              <a:r>
                <a:rPr lang="pt-BR" dirty="0" smtClean="0"/>
                <a:t>Valor: R$ 1000,00</a:t>
              </a:r>
              <a:endParaRPr lang="pt-BR" dirty="0"/>
            </a:p>
          </p:txBody>
        </p:sp>
        <p:sp>
          <p:nvSpPr>
            <p:cNvPr id="26" name="Flowchart: Card 25"/>
            <p:cNvSpPr/>
            <p:nvPr/>
          </p:nvSpPr>
          <p:spPr>
            <a:xfrm>
              <a:off x="3635896" y="5373216"/>
              <a:ext cx="432048" cy="504056"/>
            </a:xfrm>
            <a:prstGeom prst="flowChartPunchedCard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59832" y="587901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Empresa.docx</a:t>
              </a:r>
            </a:p>
            <a:p>
              <a:pPr algn="ctr"/>
              <a:r>
                <a:rPr lang="pt-BR" b="1" dirty="0" smtClean="0"/>
                <a:t>v.1.2</a:t>
              </a:r>
              <a:endParaRPr lang="pt-BR" b="1" dirty="0"/>
            </a:p>
          </p:txBody>
        </p:sp>
        <p:sp>
          <p:nvSpPr>
            <p:cNvPr id="34" name="Flowchart: Card 33"/>
            <p:cNvSpPr/>
            <p:nvPr/>
          </p:nvSpPr>
          <p:spPr>
            <a:xfrm>
              <a:off x="5292080" y="5373216"/>
              <a:ext cx="432048" cy="504056"/>
            </a:xfrm>
            <a:prstGeom prst="flowChartPunchedCard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587901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Empresa.docx</a:t>
              </a:r>
            </a:p>
            <a:p>
              <a:pPr algn="ctr"/>
              <a:r>
                <a:rPr lang="pt-BR" dirty="0" smtClean="0"/>
                <a:t>v.1.1</a:t>
              </a:r>
              <a:endParaRPr lang="pt-BR" dirty="0"/>
            </a:p>
          </p:txBody>
        </p:sp>
        <p:sp>
          <p:nvSpPr>
            <p:cNvPr id="36" name="Flowchart: Card 35"/>
            <p:cNvSpPr/>
            <p:nvPr/>
          </p:nvSpPr>
          <p:spPr>
            <a:xfrm>
              <a:off x="6732240" y="5373216"/>
              <a:ext cx="432048" cy="504056"/>
            </a:xfrm>
            <a:prstGeom prst="flowChartPunchedCard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56176" y="5879013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Empresa.docx</a:t>
              </a:r>
            </a:p>
            <a:p>
              <a:pPr algn="ctr"/>
              <a:r>
                <a:rPr lang="pt-BR" dirty="0" smtClean="0"/>
                <a:t>v.1.0</a:t>
              </a:r>
              <a:endParaRPr lang="pt-BR" dirty="0"/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323528" y="1484784"/>
            <a:ext cx="2088232" cy="1368152"/>
          </a:xfrm>
          <a:prstGeom prst="wedgeEllipseCallout">
            <a:avLst>
              <a:gd name="adj1" fmla="val 800"/>
              <a:gd name="adj2" fmla="val 8333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3779912" y="1412776"/>
            <a:ext cx="2304256" cy="1080120"/>
          </a:xfrm>
          <a:prstGeom prst="wedgeEllipseCallout">
            <a:avLst>
              <a:gd name="adj1" fmla="val -2108"/>
              <a:gd name="adj2" fmla="val 7223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084168" y="1916832"/>
            <a:ext cx="1872208" cy="648072"/>
          </a:xfrm>
          <a:prstGeom prst="wedgeEllipseCallout">
            <a:avLst>
              <a:gd name="adj1" fmla="val -109898"/>
              <a:gd name="adj2" fmla="val 15215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Metadados</a:t>
            </a:r>
            <a:endParaRPr lang="pt-BR" dirty="0"/>
          </a:p>
        </p:txBody>
      </p:sp>
      <p:sp>
        <p:nvSpPr>
          <p:cNvPr id="40" name="Rounded Rectangle 39"/>
          <p:cNvSpPr/>
          <p:nvPr/>
        </p:nvSpPr>
        <p:spPr>
          <a:xfrm>
            <a:off x="3635896" y="3645024"/>
            <a:ext cx="4608512" cy="1224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Oval Callout 40"/>
          <p:cNvSpPr/>
          <p:nvPr/>
        </p:nvSpPr>
        <p:spPr>
          <a:xfrm>
            <a:off x="6876256" y="5157192"/>
            <a:ext cx="1872208" cy="648072"/>
          </a:xfrm>
          <a:prstGeom prst="wedgeEllipseCallout">
            <a:avLst>
              <a:gd name="adj1" fmla="val -23000"/>
              <a:gd name="adj2" fmla="val -8422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42" name="Oval Callout 41"/>
          <p:cNvSpPr/>
          <p:nvPr/>
        </p:nvSpPr>
        <p:spPr>
          <a:xfrm>
            <a:off x="4211960" y="5085184"/>
            <a:ext cx="2232248" cy="1368152"/>
          </a:xfrm>
          <a:prstGeom prst="wedgeEllipseCallout">
            <a:avLst>
              <a:gd name="adj1" fmla="val -31798"/>
              <a:gd name="adj2" fmla="val -9309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Arquivo (ultima versão, ou versão corrente)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115616" y="4509120"/>
            <a:ext cx="1728192" cy="1008112"/>
          </a:xfrm>
          <a:prstGeom prst="wedgeEllipseCallout">
            <a:avLst>
              <a:gd name="adj1" fmla="val -42135"/>
              <a:gd name="adj2" fmla="val -11890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Campos do </a:t>
            </a:r>
            <a:r>
              <a:rPr lang="pt-BR" dirty="0" err="1" smtClean="0"/>
              <a:t>Template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1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Auditoria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8276"/>
            <a:ext cx="8820472" cy="317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Auditoria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84976" cy="3170164"/>
          </a:xfrm>
          <a:prstGeom prst="rect">
            <a:avLst/>
          </a:prstGeom>
        </p:spPr>
      </p:pic>
      <p:pic>
        <p:nvPicPr>
          <p:cNvPr id="9" name="Imagem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196" y="2924944"/>
            <a:ext cx="219065" cy="198000"/>
          </a:xfrm>
          <a:prstGeom prst="rect">
            <a:avLst/>
          </a:prstGeom>
        </p:spPr>
      </p:pic>
      <p:pic>
        <p:nvPicPr>
          <p:cNvPr id="10" name="Imagem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5" y="3284984"/>
            <a:ext cx="219064" cy="198000"/>
          </a:xfrm>
          <a:prstGeom prst="rect">
            <a:avLst/>
          </a:prstGeom>
        </p:spPr>
      </p:pic>
      <p:pic>
        <p:nvPicPr>
          <p:cNvPr id="11" name="Imagem 1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573922"/>
            <a:ext cx="219065" cy="198000"/>
          </a:xfrm>
          <a:prstGeom prst="rect">
            <a:avLst/>
          </a:prstGeom>
        </p:spPr>
      </p:pic>
      <p:pic>
        <p:nvPicPr>
          <p:cNvPr id="13" name="Imagem 12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9752" y="3861048"/>
            <a:ext cx="219055" cy="197992"/>
          </a:xfrm>
          <a:prstGeom prst="rect">
            <a:avLst/>
          </a:prstGeom>
        </p:spPr>
      </p:pic>
      <p:pic>
        <p:nvPicPr>
          <p:cNvPr id="14" name="Imagem 13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0664" y="3879304"/>
            <a:ext cx="219600" cy="198484"/>
          </a:xfrm>
          <a:prstGeom prst="rect">
            <a:avLst/>
          </a:prstGeom>
        </p:spPr>
      </p:pic>
      <p:pic>
        <p:nvPicPr>
          <p:cNvPr id="15" name="Imagem 14" descr="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0977" y="3859460"/>
            <a:ext cx="219600" cy="19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360314"/>
            <a:ext cx="298725" cy="270000"/>
          </a:xfrm>
          <a:prstGeom prst="rect">
            <a:avLst/>
          </a:prstGeom>
        </p:spPr>
      </p:pic>
      <p:pic>
        <p:nvPicPr>
          <p:cNvPr id="20" name="Imagem 1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087562"/>
            <a:ext cx="298723" cy="2700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801942"/>
            <a:ext cx="298724" cy="27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753173" y="2357430"/>
            <a:ext cx="46190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Intervalo de datas.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Lista de ações.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Número do Processo 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Usuários cadastrados.</a:t>
            </a:r>
            <a:b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Exportação em PDF dos itens pesquisados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Exportação em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xls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dos itens pesquisados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714356"/>
            <a:ext cx="878684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Auditoria</a:t>
            </a:r>
            <a:endParaRPr lang="pt-BR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</a:pP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28728" y="1357298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Facilita buscas específicas por datas, ações, processos e usuários.</a:t>
            </a:r>
            <a:endParaRPr lang="pt-BR" sz="1600" dirty="0"/>
          </a:p>
        </p:txBody>
      </p:sp>
      <p:pic>
        <p:nvPicPr>
          <p:cNvPr id="11" name="Imagem 10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4964" y="4599160"/>
            <a:ext cx="298724" cy="270000"/>
          </a:xfrm>
          <a:prstGeom prst="rect">
            <a:avLst/>
          </a:prstGeom>
        </p:spPr>
      </p:pic>
      <p:pic>
        <p:nvPicPr>
          <p:cNvPr id="12" name="Imagem 11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4964" y="5351600"/>
            <a:ext cx="298725" cy="270000"/>
          </a:xfrm>
          <a:prstGeom prst="rect">
            <a:avLst/>
          </a:prstGeom>
        </p:spPr>
      </p:pic>
      <p:pic>
        <p:nvPicPr>
          <p:cNvPr id="13" name="Imagem 12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3137" y="6034232"/>
            <a:ext cx="298725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Ações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892480" cy="346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716717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Dossiês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1600" y="162880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clicarmos com o botão direito sobre a coluna “Mensagens” que possuem vinculo com um documento a seguinte opção é exibida: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4" y="2522116"/>
            <a:ext cx="8892480" cy="225067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6296" y="3501008"/>
            <a:ext cx="176306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714356"/>
            <a:ext cx="716717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Exemplo de Busca por Documento por Dossiês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BUSCA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1600" y="1628800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"/>
              </a:spcAft>
            </a:pPr>
            <a:r>
              <a:rPr lang="pt-BR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 acessar a opção “Visualizar Documento” a seguinte tela será exibida:</a:t>
            </a:r>
            <a:endParaRPr lang="pt-BR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05" y="2132856"/>
            <a:ext cx="5952902" cy="4485982"/>
          </a:xfrm>
          <a:prstGeom prst="rect">
            <a:avLst/>
          </a:prstGeom>
        </p:spPr>
      </p:pic>
      <p:pic>
        <p:nvPicPr>
          <p:cNvPr id="10" name="Imagem 9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564904"/>
            <a:ext cx="219065" cy="198000"/>
          </a:xfrm>
          <a:prstGeom prst="rect">
            <a:avLst/>
          </a:prstGeom>
        </p:spPr>
      </p:pic>
      <p:pic>
        <p:nvPicPr>
          <p:cNvPr id="11" name="Imagem 10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456234"/>
            <a:ext cx="219600" cy="198484"/>
          </a:xfrm>
          <a:prstGeom prst="rect">
            <a:avLst/>
          </a:prstGeom>
        </p:spPr>
      </p:pic>
      <p:pic>
        <p:nvPicPr>
          <p:cNvPr id="12" name="Imagem 11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434580"/>
            <a:ext cx="219600" cy="198484"/>
          </a:xfrm>
          <a:prstGeom prst="rect">
            <a:avLst/>
          </a:prstGeom>
        </p:spPr>
      </p:pic>
      <p:pic>
        <p:nvPicPr>
          <p:cNvPr id="13" name="Imagem 12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139762"/>
            <a:ext cx="219064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360314"/>
            <a:ext cx="298725" cy="270000"/>
          </a:xfrm>
          <a:prstGeom prst="rect">
            <a:avLst/>
          </a:prstGeom>
        </p:spPr>
      </p:pic>
      <p:pic>
        <p:nvPicPr>
          <p:cNvPr id="20" name="Imagem 1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087562"/>
            <a:ext cx="298723" cy="2700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801942"/>
            <a:ext cx="298724" cy="27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781862" y="2304612"/>
            <a:ext cx="64514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Nome do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em que o Documento foi cadastrado e a versão atual do Documento.</a:t>
            </a: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Versão selecionada em Auditoria</a:t>
            </a:r>
          </a:p>
          <a:p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Campos do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Exibirá todas as versões do Documento.</a:t>
            </a:r>
            <a:b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AUDITORIA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714356"/>
            <a:ext cx="878684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Auditoria</a:t>
            </a:r>
            <a:endParaRPr lang="pt-BR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3500"/>
              </a:lnSpc>
            </a:pP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agem 10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5554" y="4464740"/>
            <a:ext cx="29872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00063" y="0"/>
            <a:ext cx="398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 u="none">
              <a:latin typeface="Tahoma" pitchFamily="34" charset="0"/>
            </a:endParaRPr>
          </a:p>
          <a:p>
            <a:pPr algn="ctr"/>
            <a:endParaRPr lang="pt-BR" b="1" u="none">
              <a:latin typeface="Tahoma" pitchFamily="34" charset="0"/>
            </a:endParaRPr>
          </a:p>
          <a:p>
            <a:pPr algn="ctr"/>
            <a:endParaRPr lang="pt-BR" b="1" u="none">
              <a:latin typeface="Tahoma" pitchFamily="34" charset="0"/>
            </a:endParaRPr>
          </a:p>
        </p:txBody>
      </p:sp>
      <p:pic>
        <p:nvPicPr>
          <p:cNvPr id="18" name="Picture 27" descr="amsted-max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500203"/>
            <a:ext cx="17287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6" descr="mag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74" y="1714488"/>
            <a:ext cx="2057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LogoTOTVS_peq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1589378"/>
            <a:ext cx="1184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08" name="Object 1102"/>
          <p:cNvGraphicFramePr>
            <a:graphicFrameLocks noChangeAspect="1"/>
          </p:cNvGraphicFramePr>
          <p:nvPr/>
        </p:nvGraphicFramePr>
        <p:xfrm>
          <a:off x="729914" y="5009741"/>
          <a:ext cx="1489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0" name="Documento" r:id="rId8" imgW="1514856" imgH="746760" progId="Word.Document.8">
                  <p:embed/>
                </p:oleObj>
              </mc:Choice>
              <mc:Fallback>
                <p:oleObj name="Documento" r:id="rId8" imgW="1514856" imgH="746760" progId="Word.Document.8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14" y="5009741"/>
                        <a:ext cx="14890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43" descr="synth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8800" y="5165740"/>
            <a:ext cx="1663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5" descr="rudni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354725"/>
            <a:ext cx="16557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5" descr="ceages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1628173"/>
            <a:ext cx="2160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074" descr="roulli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3371322"/>
            <a:ext cx="1008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Imagem 36" descr="bettanin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3123796"/>
            <a:ext cx="2057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logo_unime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27784" y="5243530"/>
            <a:ext cx="1905000" cy="685800"/>
          </a:xfrm>
          <a:prstGeom prst="rect">
            <a:avLst/>
          </a:prstGeom>
        </p:spPr>
      </p:pic>
      <p:pic>
        <p:nvPicPr>
          <p:cNvPr id="21" name="Picture 36" descr="maus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33970" y="3425565"/>
            <a:ext cx="8207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 descr="herg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064" y="4779980"/>
            <a:ext cx="8397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6807" y="332656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u="none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CONHEÇA OUTROS CLIENTES</a:t>
            </a:r>
            <a:endParaRPr lang="en-US" sz="20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5"/>
          <p:cNvSpPr txBox="1">
            <a:spLocks noChangeArrowheads="1"/>
          </p:cNvSpPr>
          <p:nvPr/>
        </p:nvSpPr>
        <p:spPr bwMode="auto">
          <a:xfrm>
            <a:off x="500063" y="0"/>
            <a:ext cx="398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 u="none">
              <a:latin typeface="Tahoma" pitchFamily="34" charset="0"/>
            </a:endParaRPr>
          </a:p>
          <a:p>
            <a:pPr algn="ctr"/>
            <a:endParaRPr lang="pt-BR" b="1" u="none">
              <a:latin typeface="Tahoma" pitchFamily="34" charset="0"/>
            </a:endParaRPr>
          </a:p>
          <a:p>
            <a:pPr algn="ctr"/>
            <a:endParaRPr lang="pt-BR" b="1" u="none">
              <a:latin typeface="Tahoma" pitchFamily="34" charset="0"/>
            </a:endParaRPr>
          </a:p>
        </p:txBody>
      </p:sp>
      <p:pic>
        <p:nvPicPr>
          <p:cNvPr id="15" name="Picture 26" descr="helib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51482"/>
            <a:ext cx="24479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b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460" y="2684465"/>
            <a:ext cx="10033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1" descr="interplay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73193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 descr="marcegagl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48" y="3177162"/>
            <a:ext cx="23050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 descr="esmalt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917692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te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228343"/>
            <a:ext cx="21605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1" descr="edmodern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8768" y="2997208"/>
            <a:ext cx="2520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2" descr="logo_ho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861250"/>
            <a:ext cx="11763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5" descr="branc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4979" y="1857364"/>
            <a:ext cx="21685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8" descr="arn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1689217"/>
            <a:ext cx="13525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4" descr="diam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5495498"/>
            <a:ext cx="1209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6" descr="tvverdesma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288" y="4040199"/>
            <a:ext cx="140493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m 36" descr="Sulcatarinens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3815310"/>
            <a:ext cx="14033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2" descr="nardin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4107408"/>
            <a:ext cx="7969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4" descr="Roch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7784" y="5341957"/>
            <a:ext cx="123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2" descr="rexnor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7256" y="5657869"/>
            <a:ext cx="18811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6807" y="332656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u="none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CONHEÇA OUTROS CLIENTES</a:t>
            </a:r>
            <a:endParaRPr lang="en-US" sz="2000" b="1" u="none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45719"/>
            <a:ext cx="9144000" cy="6812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67759" y="1029601"/>
            <a:ext cx="428628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32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Obrigado!</a:t>
            </a:r>
            <a:endParaRPr lang="pt-BR" sz="32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2143108" cy="45719"/>
          </a:xfrm>
          <a:prstGeom prst="rect">
            <a:avLst/>
          </a:prstGeom>
          <a:solidFill>
            <a:srgbClr val="00A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71670" y="0"/>
            <a:ext cx="7072330" cy="45719"/>
          </a:xfrm>
          <a:prstGeom prst="rect">
            <a:avLst/>
          </a:prstGeom>
          <a:solidFill>
            <a:srgbClr val="32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7"/>
          <p:cNvGrpSpPr/>
          <p:nvPr/>
        </p:nvGrpSpPr>
        <p:grpSpPr>
          <a:xfrm>
            <a:off x="1072443" y="1921024"/>
            <a:ext cx="7291795" cy="4034833"/>
            <a:chOff x="1072443" y="1921024"/>
            <a:chExt cx="7291795" cy="4034833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1072443" y="1921024"/>
              <a:ext cx="7291795" cy="4031853"/>
            </a:xfrm>
            <a:prstGeom prst="roundRect">
              <a:avLst>
                <a:gd name="adj" fmla="val 7944"/>
              </a:avLst>
            </a:prstGeom>
            <a:solidFill>
              <a:srgbClr val="324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425463" y="2352205"/>
              <a:ext cx="617087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500" dirty="0" smtClean="0">
                  <a:solidFill>
                    <a:srgbClr val="00A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Nome Completo</a:t>
              </a:r>
            </a:p>
            <a:p>
              <a:r>
                <a:rPr lang="pt-BR" sz="200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ÁREA</a:t>
              </a:r>
            </a:p>
            <a:p>
              <a:r>
                <a:rPr lang="pt-BR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e-mail@lecom.com.br</a:t>
              </a:r>
              <a:endParaRPr lang="pt-B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425462" y="3946402"/>
              <a:ext cx="22104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Bauru – SP</a:t>
              </a:r>
              <a: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pt-BR" sz="12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  <a:r>
                <a:rPr lang="pt-BR" sz="20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4009-8900</a:t>
              </a:r>
              <a:endParaRPr lang="pt-BR" sz="2000" spc="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425463" y="5143536"/>
              <a:ext cx="2210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i="1" spc="90" dirty="0" smtClean="0">
                  <a:solidFill>
                    <a:srgbClr val="00A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lecom.com.br</a:t>
              </a:r>
              <a:endParaRPr lang="pt-BR" sz="2000" i="1" spc="90" dirty="0">
                <a:solidFill>
                  <a:srgbClr val="00A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84" b="8355"/>
            <a:stretch/>
          </p:blipFill>
          <p:spPr>
            <a:xfrm>
              <a:off x="6301942" y="3708135"/>
              <a:ext cx="2060106" cy="224772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627" y="4016069"/>
              <a:ext cx="120973" cy="177267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3657711" y="3936984"/>
              <a:ext cx="22104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São Paulo – SP</a:t>
              </a:r>
              <a: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pt-BR" sz="12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r>
                <a:rPr lang="pt-BR" sz="20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4306-8900</a:t>
              </a:r>
              <a:endParaRPr lang="pt-BR" sz="2000" spc="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876" y="4006651"/>
              <a:ext cx="120973" cy="177267"/>
            </a:xfrm>
            <a:prstGeom prst="rect">
              <a:avLst/>
            </a:prstGeom>
          </p:spPr>
        </p:pic>
        <p:sp>
          <p:nvSpPr>
            <p:cNvPr id="21" name="CaixaDeTexto 20"/>
            <p:cNvSpPr txBox="1"/>
            <p:nvPr/>
          </p:nvSpPr>
          <p:spPr>
            <a:xfrm>
              <a:off x="5673935" y="3948425"/>
              <a:ext cx="22104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Joinville – SC</a:t>
              </a:r>
              <a: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pt-BR" sz="2000" spc="90" dirty="0" smtClean="0">
                  <a:solidFill>
                    <a:schemeClr val="bg1">
                      <a:lumMod val="8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pt-BR" sz="12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47</a:t>
              </a:r>
              <a:r>
                <a:rPr lang="pt-BR" sz="2000" spc="9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3431-8534</a:t>
              </a:r>
              <a:endParaRPr lang="pt-BR" sz="2000" spc="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100" y="4018092"/>
              <a:ext cx="120973" cy="177267"/>
            </a:xfrm>
            <a:prstGeom prst="rect">
              <a:avLst/>
            </a:prstGeom>
          </p:spPr>
        </p:pic>
      </p:grpSp>
      <p:grpSp>
        <p:nvGrpSpPr>
          <p:cNvPr id="7" name="Grupo 22"/>
          <p:cNvGrpSpPr/>
          <p:nvPr/>
        </p:nvGrpSpPr>
        <p:grpSpPr>
          <a:xfrm>
            <a:off x="3031937" y="6303125"/>
            <a:ext cx="2476167" cy="418736"/>
            <a:chOff x="3031937" y="6303125"/>
            <a:chExt cx="2476167" cy="418736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185" y="6332709"/>
              <a:ext cx="387515" cy="38751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781" y="6332709"/>
              <a:ext cx="387515" cy="387515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367" y="6332709"/>
              <a:ext cx="387515" cy="38751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323" y="6332709"/>
              <a:ext cx="387515" cy="387515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005" y="6303125"/>
              <a:ext cx="417099" cy="417099"/>
            </a:xfrm>
            <a:prstGeom prst="rect">
              <a:avLst/>
            </a:prstGeom>
          </p:spPr>
        </p:pic>
        <p:grpSp>
          <p:nvGrpSpPr>
            <p:cNvPr id="8" name="Grupo 28"/>
            <p:cNvGrpSpPr/>
            <p:nvPr/>
          </p:nvGrpSpPr>
          <p:grpSpPr>
            <a:xfrm>
              <a:off x="3031937" y="6331539"/>
              <a:ext cx="390322" cy="390322"/>
              <a:chOff x="2570635" y="4371078"/>
              <a:chExt cx="1228030" cy="1228030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2570635" y="4371078"/>
                <a:ext cx="1228030" cy="1228030"/>
              </a:xfrm>
              <a:prstGeom prst="ellipse">
                <a:avLst/>
              </a:prstGeom>
              <a:solidFill>
                <a:srgbClr val="646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9318" y="4680000"/>
                <a:ext cx="638403" cy="6384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6232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documento, arquivos e Dossiê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72816"/>
            <a:ext cx="1800200" cy="172819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Dossiê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552" y="5157192"/>
            <a:ext cx="1512168" cy="504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23728" y="2996952"/>
            <a:ext cx="504056" cy="5040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9712" y="1844824"/>
            <a:ext cx="720080" cy="2880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5004048" y="1628800"/>
            <a:ext cx="2952328" cy="2088232"/>
          </a:xfrm>
          <a:prstGeom prst="cloudCallout">
            <a:avLst>
              <a:gd name="adj1" fmla="val -58162"/>
              <a:gd name="adj2" fmla="val -3345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dossiê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pode associar N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templates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com N documentos.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4499992" y="4005064"/>
            <a:ext cx="4248472" cy="2232248"/>
          </a:xfrm>
          <a:prstGeom prst="cloudCallout">
            <a:avLst>
              <a:gd name="adj1" fmla="val -52013"/>
              <a:gd name="adj2" fmla="val -3664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Dossiê não contem documentos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Dossiês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relacionam documentos de diferentes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templates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 um “grupo” em comum.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7"/>
          <p:cNvSpPr/>
          <p:nvPr/>
        </p:nvSpPr>
        <p:spPr>
          <a:xfrm>
            <a:off x="2627784" y="1556792"/>
            <a:ext cx="1728192" cy="7920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7"/>
          <p:cNvSpPr/>
          <p:nvPr/>
        </p:nvSpPr>
        <p:spPr>
          <a:xfrm>
            <a:off x="2627784" y="3429000"/>
            <a:ext cx="1728192" cy="7920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7"/>
          <p:cNvSpPr/>
          <p:nvPr/>
        </p:nvSpPr>
        <p:spPr>
          <a:xfrm>
            <a:off x="395536" y="4005064"/>
            <a:ext cx="1728192" cy="7920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13"/>
          <p:cNvCxnSpPr>
            <a:endCxn id="51" idx="0"/>
          </p:cNvCxnSpPr>
          <p:nvPr/>
        </p:nvCxnSpPr>
        <p:spPr>
          <a:xfrm>
            <a:off x="1187624" y="3501008"/>
            <a:ext cx="72008" cy="50405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3"/>
          <p:cNvCxnSpPr/>
          <p:nvPr/>
        </p:nvCxnSpPr>
        <p:spPr>
          <a:xfrm>
            <a:off x="1259632" y="4797152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0"/>
          <p:cNvSpPr/>
          <p:nvPr/>
        </p:nvSpPr>
        <p:spPr>
          <a:xfrm>
            <a:off x="2915816" y="4509120"/>
            <a:ext cx="1512168" cy="504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13"/>
          <p:cNvCxnSpPr/>
          <p:nvPr/>
        </p:nvCxnSpPr>
        <p:spPr>
          <a:xfrm>
            <a:off x="3491880" y="4221088"/>
            <a:ext cx="144016" cy="2880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3"/>
          <p:cNvCxnSpPr/>
          <p:nvPr/>
        </p:nvCxnSpPr>
        <p:spPr>
          <a:xfrm>
            <a:off x="3635896" y="2348880"/>
            <a:ext cx="72008" cy="4320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10"/>
          <p:cNvSpPr/>
          <p:nvPr/>
        </p:nvSpPr>
        <p:spPr>
          <a:xfrm>
            <a:off x="2987824" y="2708920"/>
            <a:ext cx="1512168" cy="504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00042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Lecom</a:t>
            </a:r>
            <a:r>
              <a:rPr lang="pt-BR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ECM</a:t>
            </a:r>
          </a:p>
          <a:p>
            <a:pPr>
              <a:lnSpc>
                <a:spcPts val="3500"/>
              </a:lnSpc>
            </a:pPr>
            <a:endParaRPr lang="pt-BR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3153365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800" b="1" dirty="0" smtClean="0">
                <a:solidFill>
                  <a:srgbClr val="4154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  <a:p>
            <a:pPr>
              <a:lnSpc>
                <a:spcPts val="3500"/>
              </a:lnSpc>
            </a:pPr>
            <a:endParaRPr lang="pt-BR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458" y="2071678"/>
            <a:ext cx="2633002" cy="38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CaixaDeTexto 29"/>
          <p:cNvSpPr txBox="1"/>
          <p:nvPr/>
        </p:nvSpPr>
        <p:spPr>
          <a:xfrm>
            <a:off x="3450271" y="2143116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Visualizar o documento atual ou suas versões.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450271" y="2643182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Iniciar um processo ou anexar o arquivo a um processo já iniciado.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50303" y="3143248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Editar o arquivo, os campos do documento ou excluí-lo.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450303" y="3643314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Incluir o documento em pastas das “Minhas Pastas”.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450303" y="4143380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Fazer o download do documento.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450303" y="5085184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Converter manualmente o documento em PDF, para impedir a edição.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450303" y="5585250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Excluir o documento.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Visão geral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47353" y="4581128"/>
            <a:ext cx="60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Imprimir arquivo.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rcRect l="49865"/>
          <a:stretch>
            <a:fillRect/>
          </a:stretch>
        </p:blipFill>
        <p:spPr>
          <a:xfrm>
            <a:off x="3995936" y="1285860"/>
            <a:ext cx="2509312" cy="314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3407" y="1373050"/>
            <a:ext cx="298725" cy="270000"/>
          </a:xfrm>
          <a:prstGeom prst="rect">
            <a:avLst/>
          </a:prstGeom>
        </p:spPr>
      </p:pic>
      <p:pic>
        <p:nvPicPr>
          <p:cNvPr id="17" name="Imagem 16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5365" y="1801678"/>
            <a:ext cx="298723" cy="270000"/>
          </a:xfrm>
          <a:prstGeom prst="rect">
            <a:avLst/>
          </a:prstGeom>
        </p:spPr>
      </p:pic>
      <p:pic>
        <p:nvPicPr>
          <p:cNvPr id="61" name="Imagem 60" descr="Versõ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500306"/>
            <a:ext cx="4883094" cy="1536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0040" y="4786322"/>
            <a:ext cx="298725" cy="270000"/>
          </a:xfrm>
          <a:prstGeom prst="rect">
            <a:avLst/>
          </a:prstGeom>
        </p:spPr>
      </p:pic>
      <p:pic>
        <p:nvPicPr>
          <p:cNvPr id="24" name="Imagem 23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0800" y="5230702"/>
            <a:ext cx="298723" cy="2700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500298" y="4786322"/>
            <a:ext cx="5878917" cy="14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Abrir o documento em sua versão mais atual.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Abrir qualquer versão do documento.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55976" y="1844824"/>
            <a:ext cx="72008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4572000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Imagem 17" descr="compartilh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505997"/>
            <a:ext cx="1838095" cy="638094"/>
          </a:xfrm>
          <a:prstGeom prst="rect">
            <a:avLst/>
          </a:prstGeom>
        </p:spPr>
      </p:pic>
      <p:pic>
        <p:nvPicPr>
          <p:cNvPr id="20" name="Imagem 19" descr="opco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284812"/>
            <a:ext cx="2376264" cy="343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rcRect l="49865"/>
          <a:stretch>
            <a:fillRect/>
          </a:stretch>
        </p:blipFill>
        <p:spPr>
          <a:xfrm>
            <a:off x="3995936" y="1285860"/>
            <a:ext cx="2509310" cy="3147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801678"/>
            <a:ext cx="298725" cy="270000"/>
          </a:xfrm>
          <a:prstGeom prst="rect">
            <a:avLst/>
          </a:prstGeom>
        </p:spPr>
      </p:pic>
      <p:pic>
        <p:nvPicPr>
          <p:cNvPr id="17" name="Imagem 16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453" y="2285992"/>
            <a:ext cx="298723" cy="270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pic>
        <p:nvPicPr>
          <p:cNvPr id="11" name="Imagem 1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0040" y="4786322"/>
            <a:ext cx="298725" cy="270000"/>
          </a:xfrm>
          <a:prstGeom prst="rect">
            <a:avLst/>
          </a:prstGeom>
        </p:spPr>
      </p:pic>
      <p:pic>
        <p:nvPicPr>
          <p:cNvPr id="12" name="Imagem 11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0800" y="5230702"/>
            <a:ext cx="298723" cy="27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500298" y="4786322"/>
            <a:ext cx="5878917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Iniciar um processo do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Lecom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BPM com o documento vinculado.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Anexar o documento à um processo do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Lecom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BPM em andamento.</a:t>
            </a:r>
          </a:p>
        </p:txBody>
      </p:sp>
      <p:pic>
        <p:nvPicPr>
          <p:cNvPr id="9" name="Imagem 8" descr="opcoes.png"/>
          <p:cNvPicPr>
            <a:picLocks noChangeAspect="1"/>
          </p:cNvPicPr>
          <p:nvPr/>
        </p:nvPicPr>
        <p:blipFill>
          <a:blip r:embed="rId6" cstate="print"/>
          <a:srcRect r="3125"/>
          <a:stretch>
            <a:fillRect/>
          </a:stretch>
        </p:blipFill>
        <p:spPr>
          <a:xfrm>
            <a:off x="1619672" y="1268760"/>
            <a:ext cx="2376264" cy="346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1738674"/>
            <a:ext cx="2500327" cy="88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m 33" descr="inicia proces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1" y="1310046"/>
            <a:ext cx="4515479" cy="1743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m 34" descr="anexar proces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310310"/>
            <a:ext cx="5786477" cy="1904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00166" y="5429264"/>
            <a:ext cx="587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processo deve possuir ao menos um campo do mesmo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 documento a anexar.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75656" y="1854000"/>
            <a:ext cx="1296144" cy="224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2" idx="3"/>
          </p:cNvCxnSpPr>
          <p:nvPr/>
        </p:nvCxnSpPr>
        <p:spPr>
          <a:xfrm>
            <a:off x="2771800" y="19664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475656" y="2304000"/>
            <a:ext cx="158417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1620000" y="25200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969" y="2008527"/>
            <a:ext cx="2078847" cy="300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31" y="885261"/>
            <a:ext cx="5103065" cy="411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m 3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3418" y="4643446"/>
            <a:ext cx="250673" cy="226569"/>
          </a:xfrm>
          <a:prstGeom prst="rect">
            <a:avLst/>
          </a:prstGeom>
        </p:spPr>
      </p:pic>
      <p:pic>
        <p:nvPicPr>
          <p:cNvPr id="38" name="Imagem 37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27" y="4643446"/>
            <a:ext cx="250672" cy="226569"/>
          </a:xfrm>
          <a:prstGeom prst="rect">
            <a:avLst/>
          </a:prstGeom>
        </p:spPr>
      </p:pic>
      <p:pic>
        <p:nvPicPr>
          <p:cNvPr id="39" name="Imagem 38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643446"/>
            <a:ext cx="258273" cy="233438"/>
          </a:xfrm>
          <a:prstGeom prst="rect">
            <a:avLst/>
          </a:prstGeom>
        </p:spPr>
      </p:pic>
      <p:pic>
        <p:nvPicPr>
          <p:cNvPr id="41" name="Imagem 40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5143512"/>
            <a:ext cx="278810" cy="252000"/>
          </a:xfrm>
          <a:prstGeom prst="rect">
            <a:avLst/>
          </a:prstGeom>
        </p:spPr>
      </p:pic>
      <p:pic>
        <p:nvPicPr>
          <p:cNvPr id="42" name="Imagem 41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5605892"/>
            <a:ext cx="278809" cy="252000"/>
          </a:xfrm>
          <a:prstGeom prst="rect">
            <a:avLst/>
          </a:prstGeom>
        </p:spPr>
      </p:pic>
      <p:pic>
        <p:nvPicPr>
          <p:cNvPr id="43" name="Imagem 42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6072206"/>
            <a:ext cx="278810" cy="252000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2479297" y="5143512"/>
            <a:ext cx="58789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Abrir o arquivo para edição através do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-out.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Editar as informações dos campos do documento.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Excluir o documento.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Fechar janela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115616" y="2844000"/>
            <a:ext cx="136815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>
            <a:stCxn id="14" idx="3"/>
            <a:endCxn id="26" idx="1"/>
          </p:cNvCxnSpPr>
          <p:nvPr/>
        </p:nvCxnSpPr>
        <p:spPr>
          <a:xfrm flipV="1">
            <a:off x="2483768" y="2942949"/>
            <a:ext cx="1261277" cy="9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em 14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1440" y="4653136"/>
            <a:ext cx="250672" cy="226569"/>
          </a:xfrm>
          <a:prstGeom prst="rect">
            <a:avLst/>
          </a:prstGeom>
        </p:spPr>
      </p:pic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6525344"/>
            <a:ext cx="286774" cy="2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Editar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76878" y="148275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 selecionar </a:t>
            </a:r>
            <a:r>
              <a:rPr lang="pt-BR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pt-B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-out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edição por outros usuários é bloqueada e o documento pode ser gerenciado pelo usuário atual. 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pesquisa de processos é exibido um ícone de edição ao lado do documento que está sendo feito </a:t>
            </a:r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-out.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6878" y="4068073"/>
            <a:ext cx="772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Check-in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a finalização de edição do documento. Sendo assim, o documento pode ser editado por outro usuário. Antes do Check-in, é possível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sobrescrever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documento ou criar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 versões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necessário fazer o envio (upload) do novo documento.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0088" r="18100" b="-1"/>
          <a:stretch/>
        </p:blipFill>
        <p:spPr>
          <a:xfrm>
            <a:off x="1025996" y="3128789"/>
            <a:ext cx="7183858" cy="8704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30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angulado 16"/>
          <p:cNvCxnSpPr/>
          <p:nvPr/>
        </p:nvCxnSpPr>
        <p:spPr>
          <a:xfrm rot="5400000">
            <a:off x="2717343" y="1766272"/>
            <a:ext cx="285222" cy="14042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/>
          <a:stretch/>
        </p:blipFill>
        <p:spPr>
          <a:xfrm>
            <a:off x="3249380" y="2032568"/>
            <a:ext cx="2724894" cy="337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 descr="Pastas Automáticas.png"/>
          <p:cNvPicPr>
            <a:picLocks noChangeAspect="1"/>
          </p:cNvPicPr>
          <p:nvPr/>
        </p:nvPicPr>
        <p:blipFill>
          <a:blip r:embed="rId4" cstate="print"/>
          <a:srcRect b="58629"/>
          <a:stretch>
            <a:fillRect/>
          </a:stretch>
        </p:blipFill>
        <p:spPr>
          <a:xfrm>
            <a:off x="611560" y="4811645"/>
            <a:ext cx="3325440" cy="1080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Conector angulado 31"/>
          <p:cNvCxnSpPr/>
          <p:nvPr/>
        </p:nvCxnSpPr>
        <p:spPr>
          <a:xfrm rot="5400000">
            <a:off x="1747872" y="4401667"/>
            <a:ext cx="792088" cy="27868"/>
          </a:xfrm>
          <a:prstGeom prst="bentConnector3">
            <a:avLst>
              <a:gd name="adj1" fmla="val 99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85642" y="4595621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Abre o </a:t>
            </a:r>
            <a:r>
              <a:rPr lang="pt-BR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arquivo</a:t>
            </a:r>
            <a:r>
              <a:rPr lang="pt-BR" sz="1050" dirty="0" smtClean="0"/>
              <a:t> para </a:t>
            </a:r>
            <a:r>
              <a:rPr lang="pt-BR" sz="1100" dirty="0" smtClean="0"/>
              <a:t>edição</a:t>
            </a:r>
            <a:r>
              <a:rPr lang="pt-BR" sz="1050" dirty="0" smtClean="0"/>
              <a:t> :</a:t>
            </a:r>
            <a:endParaRPr lang="pt-BR" sz="1050" dirty="0"/>
          </a:p>
        </p:txBody>
      </p:sp>
      <p:cxnSp>
        <p:nvCxnSpPr>
          <p:cNvPr id="52" name="Conector angulado 51"/>
          <p:cNvCxnSpPr/>
          <p:nvPr/>
        </p:nvCxnSpPr>
        <p:spPr>
          <a:xfrm flipV="1">
            <a:off x="3902314" y="2671045"/>
            <a:ext cx="2727963" cy="2601883"/>
          </a:xfrm>
          <a:prstGeom prst="bentConnector4">
            <a:avLst>
              <a:gd name="adj1" fmla="val 17150"/>
              <a:gd name="adj2" fmla="val 108786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" name="Imagem 70" descr="chkou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6294" y="5416944"/>
            <a:ext cx="3119908" cy="628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7" y="2655257"/>
            <a:ext cx="3584539" cy="2473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Conector angulado 72"/>
          <p:cNvCxnSpPr>
            <a:stCxn id="19" idx="2"/>
            <a:endCxn id="71" idx="0"/>
          </p:cNvCxnSpPr>
          <p:nvPr/>
        </p:nvCxnSpPr>
        <p:spPr>
          <a:xfrm rot="5400000">
            <a:off x="7309263" y="4609865"/>
            <a:ext cx="324064" cy="1290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CaixaDeTexto 12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Editar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309978" y="2061741"/>
            <a:ext cx="648000" cy="25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846482" y="4840880"/>
            <a:ext cx="539720" cy="25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1" y="2602550"/>
            <a:ext cx="2057131" cy="148901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518544" y="14224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 de </a:t>
            </a:r>
            <a:r>
              <a:rPr lang="pt-BR" b="1" dirty="0" err="1" smtClean="0"/>
              <a:t>Check</a:t>
            </a:r>
            <a:r>
              <a:rPr lang="pt-BR" b="1" dirty="0" smtClean="0"/>
              <a:t>-out</a:t>
            </a:r>
            <a:r>
              <a:rPr lang="pt-BR" dirty="0" smtClean="0"/>
              <a:t> e </a:t>
            </a:r>
            <a:r>
              <a:rPr lang="pt-BR" b="1" dirty="0" smtClean="0"/>
              <a:t>Check-in</a:t>
            </a:r>
            <a:r>
              <a:rPr lang="pt-BR" dirty="0" smtClean="0"/>
              <a:t>:</a:t>
            </a:r>
            <a:endParaRPr lang="pt-BR" dirty="0"/>
          </a:p>
        </p:txBody>
      </p:sp>
      <p:cxnSp>
        <p:nvCxnSpPr>
          <p:cNvPr id="24" name="Conector angulado 23"/>
          <p:cNvCxnSpPr/>
          <p:nvPr/>
        </p:nvCxnSpPr>
        <p:spPr>
          <a:xfrm rot="5400000">
            <a:off x="7058933" y="4065124"/>
            <a:ext cx="792088" cy="27868"/>
          </a:xfrm>
          <a:prstGeom prst="bentConnector3">
            <a:avLst>
              <a:gd name="adj1" fmla="val 997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pic>
        <p:nvPicPr>
          <p:cNvPr id="71" name="Imagem 70" descr="chk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517232"/>
            <a:ext cx="3217218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Imagem 74" descr="chko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817" y="2350667"/>
            <a:ext cx="4960456" cy="252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Conector angulado 72"/>
          <p:cNvCxnSpPr>
            <a:stCxn id="12" idx="2"/>
            <a:endCxn id="71" idx="0"/>
          </p:cNvCxnSpPr>
          <p:nvPr/>
        </p:nvCxnSpPr>
        <p:spPr>
          <a:xfrm rot="5400000">
            <a:off x="4840613" y="4507845"/>
            <a:ext cx="693200" cy="1325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CaixaDeTexto 12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Editar Documento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544000" y="4536000"/>
            <a:ext cx="61200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/>
          <a:stretch/>
        </p:blipFill>
        <p:spPr>
          <a:xfrm>
            <a:off x="3143250" y="1370003"/>
            <a:ext cx="2724894" cy="337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3883875" y="1412776"/>
            <a:ext cx="832141" cy="2209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>
            <a:stCxn id="14" idx="2"/>
          </p:cNvCxnSpPr>
          <p:nvPr/>
        </p:nvCxnSpPr>
        <p:spPr>
          <a:xfrm flipH="1">
            <a:off x="4299945" y="1633753"/>
            <a:ext cx="1" cy="71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2078847" cy="300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m 25" descr="edicao douemn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534499"/>
            <a:ext cx="5296640" cy="3475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6000" y="3284984"/>
            <a:ext cx="108012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195736" y="3429000"/>
            <a:ext cx="1518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Templates, documentos e arquivos.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6300192" y="2060848"/>
            <a:ext cx="2556792" cy="2808313"/>
            <a:chOff x="5982616" y="4066784"/>
            <a:chExt cx="4654673" cy="3977588"/>
          </a:xfrm>
        </p:grpSpPr>
        <p:sp>
          <p:nvSpPr>
            <p:cNvPr id="24" name="Rounded Rectangle 23"/>
            <p:cNvSpPr/>
            <p:nvPr/>
          </p:nvSpPr>
          <p:spPr>
            <a:xfrm>
              <a:off x="5982616" y="4066784"/>
              <a:ext cx="4654673" cy="397758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244799" y="4372752"/>
              <a:ext cx="3744300" cy="1178728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dirty="0" smtClean="0"/>
                <a:t>Nome: Paciente X</a:t>
              </a:r>
            </a:p>
            <a:p>
              <a:r>
                <a:rPr lang="pt-BR" sz="1400" dirty="0" smtClean="0"/>
                <a:t>CPF: xxx.xxx.</a:t>
              </a:r>
              <a:r>
                <a:rPr lang="pt-BR" sz="1400" dirty="0" err="1" smtClean="0"/>
                <a:t>xxx</a:t>
              </a:r>
              <a:r>
                <a:rPr lang="pt-BR" sz="1400" dirty="0" smtClean="0"/>
                <a:t>-xx</a:t>
              </a:r>
            </a:p>
          </p:txBody>
        </p:sp>
      </p:grpSp>
      <p:sp>
        <p:nvSpPr>
          <p:cNvPr id="28" name="Oval Callout 27"/>
          <p:cNvSpPr/>
          <p:nvPr/>
        </p:nvSpPr>
        <p:spPr>
          <a:xfrm>
            <a:off x="3131840" y="1196752"/>
            <a:ext cx="1296144" cy="648072"/>
          </a:xfrm>
          <a:prstGeom prst="wedgeEllipseCallout">
            <a:avLst>
              <a:gd name="adj1" fmla="val 800"/>
              <a:gd name="adj2" fmla="val 8333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444208" y="1268760"/>
            <a:ext cx="1656184" cy="648072"/>
          </a:xfrm>
          <a:prstGeom prst="wedgeEllipseCallout">
            <a:avLst>
              <a:gd name="adj1" fmla="val -2108"/>
              <a:gd name="adj2" fmla="val 7223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Documento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1"/>
          <p:cNvSpPr/>
          <p:nvPr/>
        </p:nvSpPr>
        <p:spPr>
          <a:xfrm>
            <a:off x="251520" y="2636912"/>
            <a:ext cx="1656184" cy="8640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Prontuário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Nome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CPF</a:t>
            </a:r>
          </a:p>
        </p:txBody>
      </p:sp>
      <p:sp>
        <p:nvSpPr>
          <p:cNvPr id="38" name="Oval Callout 27"/>
          <p:cNvSpPr/>
          <p:nvPr/>
        </p:nvSpPr>
        <p:spPr>
          <a:xfrm>
            <a:off x="323528" y="1628800"/>
            <a:ext cx="1656184" cy="792088"/>
          </a:xfrm>
          <a:prstGeom prst="wedgeEllipseCallout">
            <a:avLst>
              <a:gd name="adj1" fmla="val 800"/>
              <a:gd name="adj2" fmla="val 8333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Dossiê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27584" y="3789040"/>
            <a:ext cx="1512168" cy="720080"/>
          </a:xfrm>
          <a:prstGeom prst="wedgeEllipseCallout">
            <a:avLst>
              <a:gd name="adj1" fmla="val -42135"/>
              <a:gd name="adj2" fmla="val -1189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Campos do Dossiê</a:t>
            </a:r>
            <a:endParaRPr lang="pt-BR" sz="1600" dirty="0"/>
          </a:p>
        </p:txBody>
      </p:sp>
      <p:cxnSp>
        <p:nvCxnSpPr>
          <p:cNvPr id="49" name="Straight Arrow Connector 30"/>
          <p:cNvCxnSpPr>
            <a:stCxn id="33" idx="3"/>
            <a:endCxn id="53" idx="1"/>
          </p:cNvCxnSpPr>
          <p:nvPr/>
        </p:nvCxnSpPr>
        <p:spPr>
          <a:xfrm flipV="1">
            <a:off x="1907704" y="2420888"/>
            <a:ext cx="1296144" cy="648072"/>
          </a:xfrm>
          <a:prstGeom prst="bentConnector3">
            <a:avLst>
              <a:gd name="adj1" fmla="val 441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21"/>
          <p:cNvSpPr/>
          <p:nvPr/>
        </p:nvSpPr>
        <p:spPr>
          <a:xfrm>
            <a:off x="3203848" y="1988840"/>
            <a:ext cx="1944216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Dados do Paciente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Nome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CPF</a:t>
            </a:r>
          </a:p>
        </p:txBody>
      </p:sp>
      <p:sp>
        <p:nvSpPr>
          <p:cNvPr id="51" name="Oval Callout 42"/>
          <p:cNvSpPr/>
          <p:nvPr/>
        </p:nvSpPr>
        <p:spPr>
          <a:xfrm>
            <a:off x="3923928" y="3068960"/>
            <a:ext cx="1512168" cy="720080"/>
          </a:xfrm>
          <a:prstGeom prst="wedgeEllipseCallout">
            <a:avLst>
              <a:gd name="adj1" fmla="val -42135"/>
              <a:gd name="adj2" fmla="val -11890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Campos do </a:t>
            </a:r>
            <a:r>
              <a:rPr lang="pt-BR" sz="1400" dirty="0" err="1" smtClean="0"/>
              <a:t>Template</a:t>
            </a:r>
            <a:endParaRPr lang="pt-BR" sz="1400" dirty="0"/>
          </a:p>
        </p:txBody>
      </p:sp>
      <p:cxnSp>
        <p:nvCxnSpPr>
          <p:cNvPr id="56" name="Straight Arrow Connector 30"/>
          <p:cNvCxnSpPr>
            <a:stCxn id="33" idx="3"/>
            <a:endCxn id="46" idx="1"/>
          </p:cNvCxnSpPr>
          <p:nvPr/>
        </p:nvCxnSpPr>
        <p:spPr>
          <a:xfrm>
            <a:off x="1907704" y="3068960"/>
            <a:ext cx="1152128" cy="19442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3059832" y="4509120"/>
            <a:ext cx="172819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Exames</a:t>
            </a:r>
          </a:p>
          <a:p>
            <a:pPr>
              <a:buFont typeface="Wingdings" pitchFamily="2" charset="2"/>
              <a:buChar char="§"/>
            </a:pPr>
            <a:r>
              <a:rPr lang="pt-BR" sz="1600" dirty="0" smtClean="0"/>
              <a:t>Nome Completo</a:t>
            </a:r>
          </a:p>
          <a:p>
            <a:pPr>
              <a:buFont typeface="Wingdings" pitchFamily="2" charset="2"/>
              <a:buChar char="§"/>
            </a:pPr>
            <a:r>
              <a:rPr lang="pt-BR" sz="1600" dirty="0" smtClean="0"/>
              <a:t>C.P.F</a:t>
            </a:r>
          </a:p>
          <a:p>
            <a:endParaRPr lang="pt-BR" dirty="0" smtClean="0"/>
          </a:p>
        </p:txBody>
      </p:sp>
      <p:sp>
        <p:nvSpPr>
          <p:cNvPr id="52" name="Oval Callout 27"/>
          <p:cNvSpPr/>
          <p:nvPr/>
        </p:nvSpPr>
        <p:spPr>
          <a:xfrm>
            <a:off x="2699792" y="3717032"/>
            <a:ext cx="1296144" cy="648072"/>
          </a:xfrm>
          <a:prstGeom prst="wedgeEllipseCallout">
            <a:avLst>
              <a:gd name="adj1" fmla="val 800"/>
              <a:gd name="adj2" fmla="val 8333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Template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Callout 42"/>
          <p:cNvSpPr/>
          <p:nvPr/>
        </p:nvSpPr>
        <p:spPr>
          <a:xfrm>
            <a:off x="3635896" y="5805264"/>
            <a:ext cx="1512168" cy="720080"/>
          </a:xfrm>
          <a:prstGeom prst="wedgeEllipseCallout">
            <a:avLst>
              <a:gd name="adj1" fmla="val -42135"/>
              <a:gd name="adj2" fmla="val -11890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Campos do </a:t>
            </a:r>
            <a:r>
              <a:rPr lang="pt-BR" sz="1400" dirty="0" err="1" smtClean="0"/>
              <a:t>Template</a:t>
            </a:r>
            <a:endParaRPr lang="pt-BR" sz="1400" dirty="0"/>
          </a:p>
        </p:txBody>
      </p:sp>
      <p:cxnSp>
        <p:nvCxnSpPr>
          <p:cNvPr id="58" name="Straight Arrow Connector 30"/>
          <p:cNvCxnSpPr>
            <a:endCxn id="24" idx="1"/>
          </p:cNvCxnSpPr>
          <p:nvPr/>
        </p:nvCxnSpPr>
        <p:spPr>
          <a:xfrm>
            <a:off x="5112568" y="2420889"/>
            <a:ext cx="1187624" cy="10441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30"/>
          <p:cNvCxnSpPr>
            <a:stCxn id="46" idx="3"/>
            <a:endCxn id="24" idx="1"/>
          </p:cNvCxnSpPr>
          <p:nvPr/>
        </p:nvCxnSpPr>
        <p:spPr>
          <a:xfrm flipV="1">
            <a:off x="4788024" y="3465005"/>
            <a:ext cx="1512168" cy="1548171"/>
          </a:xfrm>
          <a:prstGeom prst="bentConnector3">
            <a:avLst>
              <a:gd name="adj1" fmla="val 6091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ounded Rectangle 24"/>
          <p:cNvSpPr/>
          <p:nvPr/>
        </p:nvSpPr>
        <p:spPr>
          <a:xfrm>
            <a:off x="6372200" y="3356992"/>
            <a:ext cx="2376264" cy="9042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300" dirty="0" smtClean="0"/>
              <a:t>Nome Completo: José da Silva</a:t>
            </a:r>
          </a:p>
          <a:p>
            <a:r>
              <a:rPr lang="pt-BR" sz="1300" dirty="0" smtClean="0"/>
              <a:t>C.P.F: xxx.xxx.</a:t>
            </a:r>
            <a:r>
              <a:rPr lang="pt-BR" sz="1300" dirty="0" err="1" smtClean="0"/>
              <a:t>xxx</a:t>
            </a:r>
            <a:r>
              <a:rPr lang="pt-BR" sz="1300" dirty="0" smtClean="0"/>
              <a:t>.-</a:t>
            </a:r>
            <a:r>
              <a:rPr lang="pt-BR" sz="1300" dirty="0" err="1" smtClean="0"/>
              <a:t>xx</a:t>
            </a:r>
            <a:endParaRPr lang="pt-BR" sz="1300" dirty="0" smtClean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079612" y="2492896"/>
            <a:ext cx="2313661" cy="61619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1079612" y="3109096"/>
            <a:ext cx="2313661" cy="161604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20495"/>
            <a:ext cx="2078847" cy="300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m 25" descr="edicao douemn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617383"/>
            <a:ext cx="5296640" cy="1097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6000" y="4111200"/>
            <a:ext cx="144000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7" idx="3"/>
          </p:cNvCxnSpPr>
          <p:nvPr/>
        </p:nvCxnSpPr>
        <p:spPr>
          <a:xfrm>
            <a:off x="2556000" y="4219212"/>
            <a:ext cx="11519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3693743" y="1357298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Criar um novo documento no template selecionado.</a:t>
            </a:r>
          </a:p>
        </p:txBody>
      </p:sp>
      <p:pic>
        <p:nvPicPr>
          <p:cNvPr id="16" name="Imagem 15" descr="novo documen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5717073" cy="2894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have esquerda 16"/>
          <p:cNvSpPr/>
          <p:nvPr/>
        </p:nvSpPr>
        <p:spPr>
          <a:xfrm>
            <a:off x="1928794" y="2357430"/>
            <a:ext cx="71438" cy="15716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000372"/>
            <a:ext cx="285752" cy="258274"/>
          </a:xfrm>
          <a:prstGeom prst="rect">
            <a:avLst/>
          </a:prstGeom>
        </p:spPr>
      </p:pic>
      <p:pic>
        <p:nvPicPr>
          <p:cNvPr id="19" name="Imagem 18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4000504"/>
            <a:ext cx="286774" cy="259200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3326" y="1285860"/>
            <a:ext cx="2471418" cy="445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0040" y="5072074"/>
            <a:ext cx="298725" cy="270000"/>
          </a:xfrm>
          <a:prstGeom prst="rect">
            <a:avLst/>
          </a:prstGeom>
        </p:spPr>
      </p:pic>
      <p:pic>
        <p:nvPicPr>
          <p:cNvPr id="23" name="Imagem 22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0800" y="5516454"/>
            <a:ext cx="298723" cy="2700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500298" y="5072074"/>
            <a:ext cx="5878917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Campos do template escolhido.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Carregar um arquivo para ser anexado ao novo documento.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5" y="3071810"/>
            <a:ext cx="2421952" cy="1285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CaixaDeTexto 29"/>
          <p:cNvSpPr txBox="1"/>
          <p:nvPr/>
        </p:nvSpPr>
        <p:spPr>
          <a:xfrm>
            <a:off x="3693743" y="3143248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Criar uma nova pasta dentro da pasta selecionada.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693743" y="3549851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Editar o nome da pasta ou categoria.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693743" y="3978479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Excluir a pasta ou categoria.</a:t>
            </a:r>
          </a:p>
        </p:txBody>
      </p:sp>
      <p:pic>
        <p:nvPicPr>
          <p:cNvPr id="27" name="Imagem 26" descr="nova pa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357298"/>
            <a:ext cx="5285715" cy="109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m 30" descr="editar past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4905240"/>
            <a:ext cx="5287113" cy="1095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Conector angulado 33"/>
          <p:cNvCxnSpPr>
            <a:endCxn id="27" idx="1"/>
          </p:cNvCxnSpPr>
          <p:nvPr/>
        </p:nvCxnSpPr>
        <p:spPr>
          <a:xfrm rot="5400000" flipH="1" flipV="1">
            <a:off x="1494133" y="2242273"/>
            <a:ext cx="1272083" cy="5973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angulado 37"/>
          <p:cNvCxnSpPr>
            <a:endCxn id="31" idx="1"/>
          </p:cNvCxnSpPr>
          <p:nvPr/>
        </p:nvCxnSpPr>
        <p:spPr>
          <a:xfrm>
            <a:off x="2143108" y="3688876"/>
            <a:ext cx="285752" cy="1764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Visão geral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548000" y="3168000"/>
            <a:ext cx="54000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548000" y="3600000"/>
            <a:ext cx="59400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bt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200" y="1916832"/>
            <a:ext cx="2441251" cy="128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93743" y="1989280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Editar o template.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93743" y="2417908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Autorizar o acesso à usuários.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693743" y="2846536"/>
            <a:ext cx="587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Excluir template.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Visão geral 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agem 18" descr="editar templ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826" y="3536537"/>
            <a:ext cx="6374628" cy="2477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Conector angulado 20"/>
          <p:cNvCxnSpPr>
            <a:endCxn id="19" idx="1"/>
          </p:cNvCxnSpPr>
          <p:nvPr/>
        </p:nvCxnSpPr>
        <p:spPr>
          <a:xfrm rot="16200000" flipH="1">
            <a:off x="744880" y="3598293"/>
            <a:ext cx="2124000" cy="230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Imagem 21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0119" y="3942746"/>
            <a:ext cx="179235" cy="162000"/>
          </a:xfrm>
          <a:prstGeom prst="rect">
            <a:avLst/>
          </a:prstGeom>
        </p:spPr>
      </p:pic>
      <p:pic>
        <p:nvPicPr>
          <p:cNvPr id="23" name="Imagem 22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7310" y="3942746"/>
            <a:ext cx="179234" cy="162000"/>
          </a:xfrm>
          <a:prstGeom prst="rect">
            <a:avLst/>
          </a:prstGeom>
        </p:spPr>
      </p:pic>
      <p:pic>
        <p:nvPicPr>
          <p:cNvPr id="24" name="Imagem 23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4499" y="3942746"/>
            <a:ext cx="179235" cy="162000"/>
          </a:xfrm>
          <a:prstGeom prst="rect">
            <a:avLst/>
          </a:prstGeom>
        </p:spPr>
      </p:pic>
      <p:pic>
        <p:nvPicPr>
          <p:cNvPr id="25" name="Imagem 24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924" y="4371374"/>
            <a:ext cx="179234" cy="162000"/>
          </a:xfrm>
          <a:prstGeom prst="rect">
            <a:avLst/>
          </a:prstGeom>
        </p:spPr>
      </p:pic>
      <p:pic>
        <p:nvPicPr>
          <p:cNvPr id="26" name="Imagem 25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826" y="5638135"/>
            <a:ext cx="179234" cy="16199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547664" y="2448000"/>
            <a:ext cx="108000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9543" y="3518568"/>
            <a:ext cx="286776" cy="259200"/>
          </a:xfrm>
          <a:prstGeom prst="rect">
            <a:avLst/>
          </a:prstGeom>
        </p:spPr>
      </p:pic>
      <p:pic>
        <p:nvPicPr>
          <p:cNvPr id="17" name="Imagem 1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9544" y="3966320"/>
            <a:ext cx="286774" cy="259200"/>
          </a:xfrm>
          <a:prstGeom prst="rect">
            <a:avLst/>
          </a:prstGeom>
        </p:spPr>
      </p:pic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9544" y="4421500"/>
            <a:ext cx="286776" cy="2592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8522" y="4895014"/>
            <a:ext cx="286774" cy="25920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23528" y="3913518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Tipos de permissões: 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874295" y="3515667"/>
            <a:ext cx="5878917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Editar e visualizar.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Visualizar.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Visualizar apenas com marca d'água.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Filtros condicionais.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Incluir usuário.</a:t>
            </a:r>
          </a:p>
          <a:p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7" name="Imagem 26" descr="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8522" y="5323642"/>
            <a:ext cx="286774" cy="259199"/>
          </a:xfrm>
          <a:prstGeom prst="rect">
            <a:avLst/>
          </a:prstGeom>
        </p:spPr>
      </p:pic>
      <p:sp>
        <p:nvSpPr>
          <p:cNvPr id="28" name="Chave esquerda 27"/>
          <p:cNvSpPr/>
          <p:nvPr/>
        </p:nvSpPr>
        <p:spPr>
          <a:xfrm>
            <a:off x="2466668" y="3537692"/>
            <a:ext cx="142876" cy="1143008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323528" y="1628800"/>
            <a:ext cx="8424936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permissões e seus filtros influenciarão diretamente nos resultados do usuário para a Busca por pastas, Busca por documentos e na criação de Novo documento.</a:t>
            </a:r>
          </a:p>
          <a:p>
            <a:pPr>
              <a:spcAft>
                <a:spcPts val="120"/>
              </a:spcAft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 necessário dar permissão para pelo menos um usuário para que o template possa ser utilizado.</a:t>
            </a:r>
            <a:endParaRPr lang="pt-B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Permissões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274" y="4584685"/>
            <a:ext cx="286776" cy="259200"/>
          </a:xfrm>
          <a:prstGeom prst="rect">
            <a:avLst/>
          </a:prstGeom>
        </p:spPr>
      </p:pic>
      <p:pic>
        <p:nvPicPr>
          <p:cNvPr id="17" name="Imagem 1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031883"/>
            <a:ext cx="286774" cy="259200"/>
          </a:xfrm>
          <a:prstGeom prst="rect">
            <a:avLst/>
          </a:prstGeom>
        </p:spPr>
      </p:pic>
      <p:pic>
        <p:nvPicPr>
          <p:cNvPr id="18" name="Imagem 17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5487063"/>
            <a:ext cx="286776" cy="259200"/>
          </a:xfrm>
          <a:prstGeom prst="rect">
            <a:avLst/>
          </a:prstGeom>
        </p:spPr>
      </p:pic>
      <p:pic>
        <p:nvPicPr>
          <p:cNvPr id="21" name="Imagem 20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9276" y="5960577"/>
            <a:ext cx="286774" cy="259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765049" y="4581230"/>
            <a:ext cx="5878917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Campos do </a:t>
            </a:r>
            <a:r>
              <a:rPr lang="pt-BR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Condição de comparação.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Valor a ser comparado com o valor do campo selecionado. 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Operadores lógicos para relacionar dois ou mais filtros.</a:t>
            </a:r>
          </a:p>
          <a:p>
            <a:pPr>
              <a:spcAft>
                <a:spcPts val="120"/>
              </a:spcAft>
            </a:pPr>
            <a:endParaRPr lang="pt-B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</a:pPr>
            <a:r>
              <a:rPr lang="pt-B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8" name="Imagem 27" descr="filtr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3525" y="2581163"/>
            <a:ext cx="6076950" cy="181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m 3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960295"/>
            <a:ext cx="238980" cy="216000"/>
          </a:xfrm>
          <a:prstGeom prst="rect">
            <a:avLst/>
          </a:prstGeom>
        </p:spPr>
      </p:pic>
      <p:pic>
        <p:nvPicPr>
          <p:cNvPr id="38" name="Imagem 37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960295"/>
            <a:ext cx="238979" cy="216000"/>
          </a:xfrm>
          <a:prstGeom prst="rect">
            <a:avLst/>
          </a:prstGeom>
        </p:spPr>
      </p:pic>
      <p:pic>
        <p:nvPicPr>
          <p:cNvPr id="39" name="Imagem 3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6028" y="2960295"/>
            <a:ext cx="238980" cy="216000"/>
          </a:xfrm>
          <a:prstGeom prst="rect">
            <a:avLst/>
          </a:prstGeom>
        </p:spPr>
      </p:pic>
      <p:pic>
        <p:nvPicPr>
          <p:cNvPr id="40" name="Imagem 39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6227" y="2960295"/>
            <a:ext cx="238979" cy="216000"/>
          </a:xfrm>
          <a:prstGeom prst="rect">
            <a:avLst/>
          </a:prstGeom>
        </p:spPr>
      </p:pic>
      <p:pic>
        <p:nvPicPr>
          <p:cNvPr id="41" name="Imagem 40" descr="permissoesAA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1767" y="1613937"/>
            <a:ext cx="6806617" cy="7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Conector angulado 30"/>
          <p:cNvCxnSpPr/>
          <p:nvPr/>
        </p:nvCxnSpPr>
        <p:spPr>
          <a:xfrm rot="16200000" flipH="1">
            <a:off x="6780417" y="2588735"/>
            <a:ext cx="1141921" cy="518195"/>
          </a:xfrm>
          <a:prstGeom prst="bentConnector4">
            <a:avLst>
              <a:gd name="adj1" fmla="val 10171"/>
              <a:gd name="adj2" fmla="val 144115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MENU DE CONTEXTO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57158" y="714356"/>
            <a:ext cx="6072230" cy="48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Permissões</a:t>
            </a:r>
            <a:endParaRPr lang="pt-B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04000" y="2016000"/>
            <a:ext cx="504000" cy="25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4961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pt-BR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PRINCIPAIS CONCEITOS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714356"/>
            <a:ext cx="6072230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Pastas, categorias e modelos padrão.</a:t>
            </a:r>
            <a:r>
              <a:rPr lang="pt-BR" sz="2000" b="1" dirty="0" smtClean="0">
                <a:solidFill>
                  <a:srgbClr val="3246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BR" sz="2000" dirty="0" smtClean="0">
              <a:solidFill>
                <a:srgbClr val="3246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4975" y="1844824"/>
            <a:ext cx="7534050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Pastas 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agrupam documentos para facilitar o acesso, mantendo o ambiente organizado. Podem ser criadas pelo usuário ou pelo sistema.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Categorias 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agrupam templates para facilitar o acesso, mantendo o ambiente organizado. Podem ser criadas apenas pelo usuário.</a:t>
            </a: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endParaRPr lang="pt-B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"/>
              </a:spcAft>
              <a:buFont typeface="Wingdings" pitchFamily="2" charset="2"/>
              <a:buChar char="ü"/>
            </a:pPr>
            <a:r>
              <a:rPr lang="pt-B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Modelos padrão 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vinculam um arquivo padrão à um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pt-BR" sz="2000" dirty="0" smtClean="0">
                <a:solidFill>
                  <a:srgbClr val="3246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Dessa forma toda vez que for criado um novo documento baseado nesse </a:t>
            </a:r>
            <a:r>
              <a:rPr lang="pt-BR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template</a:t>
            </a:r>
            <a:r>
              <a:rPr lang="pt-B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esse arquivo padrão já estará vinculado e poderá ser editado.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AtosECM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TemaAtosECM</Template>
  <TotalTime>10014</TotalTime>
  <Words>2401</Words>
  <Application>Microsoft Office PowerPoint</Application>
  <PresentationFormat>Apresentação na tela (4:3)</PresentationFormat>
  <Paragraphs>640</Paragraphs>
  <Slides>85</Slides>
  <Notes>81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85</vt:i4>
      </vt:variant>
      <vt:variant>
        <vt:lpstr>Apresentações personalizadas</vt:lpstr>
      </vt:variant>
      <vt:variant>
        <vt:i4>4</vt:i4>
      </vt:variant>
    </vt:vector>
  </HeadingPairs>
  <TitlesOfParts>
    <vt:vector size="91" baseType="lpstr">
      <vt:lpstr>TemaAtosECM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MenuContexto_Permissoes</vt:lpstr>
      <vt:lpstr>MenuContexto_Rendition</vt:lpstr>
      <vt:lpstr>MenuContexto_NovoDoc</vt:lpstr>
      <vt:lpstr>MenuContexto_Pastas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lecom18</dc:creator>
  <cp:lastModifiedBy>Elara Damasceno</cp:lastModifiedBy>
  <cp:revision>1474</cp:revision>
  <dcterms:created xsi:type="dcterms:W3CDTF">2010-07-20T12:49:38Z</dcterms:created>
  <dcterms:modified xsi:type="dcterms:W3CDTF">2016-08-05T19:54:33Z</dcterms:modified>
</cp:coreProperties>
</file>